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483" r:id="rId3"/>
    <p:sldId id="479" r:id="rId4"/>
    <p:sldId id="480" r:id="rId5"/>
    <p:sldId id="481" r:id="rId6"/>
    <p:sldId id="489" r:id="rId7"/>
    <p:sldId id="458" r:id="rId8"/>
    <p:sldId id="478" r:id="rId9"/>
    <p:sldId id="484" r:id="rId10"/>
    <p:sldId id="432" r:id="rId11"/>
    <p:sldId id="412" r:id="rId12"/>
    <p:sldId id="324" r:id="rId13"/>
    <p:sldId id="433" r:id="rId14"/>
    <p:sldId id="465" r:id="rId15"/>
    <p:sldId id="379" r:id="rId16"/>
    <p:sldId id="437" r:id="rId17"/>
    <p:sldId id="360" r:id="rId18"/>
    <p:sldId id="390" r:id="rId19"/>
    <p:sldId id="391" r:id="rId20"/>
    <p:sldId id="392" r:id="rId21"/>
    <p:sldId id="332" r:id="rId22"/>
    <p:sldId id="396" r:id="rId23"/>
    <p:sldId id="331" r:id="rId24"/>
    <p:sldId id="406" r:id="rId25"/>
    <p:sldId id="334" r:id="rId26"/>
    <p:sldId id="407" r:id="rId27"/>
    <p:sldId id="335" r:id="rId28"/>
    <p:sldId id="337" r:id="rId29"/>
    <p:sldId id="336" r:id="rId30"/>
    <p:sldId id="338" r:id="rId31"/>
    <p:sldId id="466" r:id="rId32"/>
    <p:sldId id="421" r:id="rId33"/>
    <p:sldId id="286" r:id="rId34"/>
    <p:sldId id="354" r:id="rId35"/>
    <p:sldId id="445" r:id="rId36"/>
    <p:sldId id="467" r:id="rId37"/>
    <p:sldId id="469" r:id="rId38"/>
    <p:sldId id="485" r:id="rId39"/>
    <p:sldId id="468" r:id="rId40"/>
    <p:sldId id="482" r:id="rId41"/>
    <p:sldId id="486" r:id="rId42"/>
    <p:sldId id="487" r:id="rId43"/>
    <p:sldId id="488" r:id="rId44"/>
    <p:sldId id="457" r:id="rId45"/>
    <p:sldId id="470" r:id="rId46"/>
    <p:sldId id="477" r:id="rId47"/>
    <p:sldId id="459" r:id="rId48"/>
    <p:sldId id="452" r:id="rId49"/>
    <p:sldId id="257" r:id="rId50"/>
    <p:sldId id="293" r:id="rId51"/>
    <p:sldId id="471" r:id="rId52"/>
    <p:sldId id="472" r:id="rId53"/>
    <p:sldId id="460" r:id="rId54"/>
    <p:sldId id="258" r:id="rId55"/>
    <p:sldId id="453" r:id="rId56"/>
    <p:sldId id="259" r:id="rId57"/>
    <p:sldId id="306" r:id="rId58"/>
    <p:sldId id="423" r:id="rId59"/>
    <p:sldId id="442" r:id="rId60"/>
    <p:sldId id="443" r:id="rId61"/>
    <p:sldId id="264" r:id="rId62"/>
    <p:sldId id="266" r:id="rId63"/>
    <p:sldId id="265" r:id="rId64"/>
    <p:sldId id="473" r:id="rId65"/>
    <p:sldId id="474" r:id="rId66"/>
    <p:sldId id="475" r:id="rId67"/>
    <p:sldId id="47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0"/>
    <p:restoredTop sz="92697"/>
  </p:normalViewPr>
  <p:slideViewPr>
    <p:cSldViewPr snapToGrid="0" snapToObjects="1">
      <p:cViewPr varScale="1">
        <p:scale>
          <a:sx n="140" d="100"/>
          <a:sy n="140"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AB8D9-C538-48C2-90A9-472114CB575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811EAB-B391-4F01-8B09-7A2A0E9A5E8F}">
      <dgm:prSet/>
      <dgm:spPr/>
      <dgm:t>
        <a:bodyPr/>
        <a:lstStyle/>
        <a:p>
          <a:r>
            <a:rPr lang="en-US"/>
            <a:t>“Interesting, tell me more!”</a:t>
          </a:r>
        </a:p>
      </dgm:t>
    </dgm:pt>
    <dgm:pt modelId="{1B5E6757-9DA9-49BF-A26A-B2CF6756139F}" type="parTrans" cxnId="{15AEAE5C-74A3-4048-B973-0EB979E50FBE}">
      <dgm:prSet/>
      <dgm:spPr/>
      <dgm:t>
        <a:bodyPr/>
        <a:lstStyle/>
        <a:p>
          <a:endParaRPr lang="en-US"/>
        </a:p>
      </dgm:t>
    </dgm:pt>
    <dgm:pt modelId="{BE99162C-8E47-44A3-8030-0969E2088A36}" type="sibTrans" cxnId="{15AEAE5C-74A3-4048-B973-0EB979E50FBE}">
      <dgm:prSet/>
      <dgm:spPr/>
      <dgm:t>
        <a:bodyPr/>
        <a:lstStyle/>
        <a:p>
          <a:endParaRPr lang="en-US"/>
        </a:p>
      </dgm:t>
    </dgm:pt>
    <dgm:pt modelId="{91CE82D4-434A-443F-8D55-D3175CF6B2F5}">
      <dgm:prSet/>
      <dgm:spPr/>
      <dgm:t>
        <a:bodyPr/>
        <a:lstStyle/>
        <a:p>
          <a:r>
            <a:rPr lang="en-US"/>
            <a:t>“What were they doing before that happened?”</a:t>
          </a:r>
        </a:p>
      </dgm:t>
    </dgm:pt>
    <dgm:pt modelId="{3142D6F6-02C8-42B7-B842-00B23CC6A087}" type="parTrans" cxnId="{78E7F8B2-F0DA-4851-87FA-AF8846B8505D}">
      <dgm:prSet/>
      <dgm:spPr/>
      <dgm:t>
        <a:bodyPr/>
        <a:lstStyle/>
        <a:p>
          <a:endParaRPr lang="en-US"/>
        </a:p>
      </dgm:t>
    </dgm:pt>
    <dgm:pt modelId="{430AF36D-18FF-465E-AAEC-9FBC83B4C07D}" type="sibTrans" cxnId="{78E7F8B2-F0DA-4851-87FA-AF8846B8505D}">
      <dgm:prSet/>
      <dgm:spPr/>
      <dgm:t>
        <a:bodyPr/>
        <a:lstStyle/>
        <a:p>
          <a:endParaRPr lang="en-US"/>
        </a:p>
      </dgm:t>
    </dgm:pt>
    <dgm:pt modelId="{1D425299-8991-4E24-B02B-6DEADDC7DBBB}">
      <dgm:prSet/>
      <dgm:spPr/>
      <dgm:t>
        <a:bodyPr/>
        <a:lstStyle/>
        <a:p>
          <a:r>
            <a:rPr lang="en-US"/>
            <a:t>“Have you thought about this perspective?”</a:t>
          </a:r>
        </a:p>
      </dgm:t>
    </dgm:pt>
    <dgm:pt modelId="{2636B0A3-29E8-4450-A03F-37AAD3A28788}" type="parTrans" cxnId="{378D4033-84A1-481E-8C27-6F6DA6272EAD}">
      <dgm:prSet/>
      <dgm:spPr/>
      <dgm:t>
        <a:bodyPr/>
        <a:lstStyle/>
        <a:p>
          <a:endParaRPr lang="en-US"/>
        </a:p>
      </dgm:t>
    </dgm:pt>
    <dgm:pt modelId="{2E8202C5-08AF-477F-BDEE-B3495E81B3CF}" type="sibTrans" cxnId="{378D4033-84A1-481E-8C27-6F6DA6272EAD}">
      <dgm:prSet/>
      <dgm:spPr/>
      <dgm:t>
        <a:bodyPr/>
        <a:lstStyle/>
        <a:p>
          <a:endParaRPr lang="en-US"/>
        </a:p>
      </dgm:t>
    </dgm:pt>
    <dgm:pt modelId="{50100400-E971-4665-8380-80472D5FF4FD}" type="pres">
      <dgm:prSet presAssocID="{DD1AB8D9-C538-48C2-90A9-472114CB575D}" presName="root" presStyleCnt="0">
        <dgm:presLayoutVars>
          <dgm:dir/>
          <dgm:resizeHandles val="exact"/>
        </dgm:presLayoutVars>
      </dgm:prSet>
      <dgm:spPr/>
    </dgm:pt>
    <dgm:pt modelId="{802820AD-E149-41F4-9012-9D3FBC1EFC7C}" type="pres">
      <dgm:prSet presAssocID="{1E811EAB-B391-4F01-8B09-7A2A0E9A5E8F}" presName="compNode" presStyleCnt="0"/>
      <dgm:spPr/>
    </dgm:pt>
    <dgm:pt modelId="{DE7C60BD-9E30-4721-BEC5-BB20FCE1C37C}" type="pres">
      <dgm:prSet presAssocID="{1E811EAB-B391-4F01-8B09-7A2A0E9A5E8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AFB36E3B-F764-45B1-BDCC-15ADF4FE80D4}" type="pres">
      <dgm:prSet presAssocID="{1E811EAB-B391-4F01-8B09-7A2A0E9A5E8F}" presName="spaceRect" presStyleCnt="0"/>
      <dgm:spPr/>
    </dgm:pt>
    <dgm:pt modelId="{A24B3D5D-8287-4043-851D-C76EB82F9519}" type="pres">
      <dgm:prSet presAssocID="{1E811EAB-B391-4F01-8B09-7A2A0E9A5E8F}" presName="textRect" presStyleLbl="revTx" presStyleIdx="0" presStyleCnt="3">
        <dgm:presLayoutVars>
          <dgm:chMax val="1"/>
          <dgm:chPref val="1"/>
        </dgm:presLayoutVars>
      </dgm:prSet>
      <dgm:spPr/>
    </dgm:pt>
    <dgm:pt modelId="{3FD215EC-377F-4E20-AD49-AE7F1D0562C1}" type="pres">
      <dgm:prSet presAssocID="{BE99162C-8E47-44A3-8030-0969E2088A36}" presName="sibTrans" presStyleCnt="0"/>
      <dgm:spPr/>
    </dgm:pt>
    <dgm:pt modelId="{64BC5E17-D4DA-4592-8A4C-8BA86D917DE7}" type="pres">
      <dgm:prSet presAssocID="{91CE82D4-434A-443F-8D55-D3175CF6B2F5}" presName="compNode" presStyleCnt="0"/>
      <dgm:spPr/>
    </dgm:pt>
    <dgm:pt modelId="{26D80689-DAE3-4878-B50B-917A6986CB0F}" type="pres">
      <dgm:prSet presAssocID="{91CE82D4-434A-443F-8D55-D3175CF6B2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DFC80574-0567-4CC1-85AB-2E363296D21D}" type="pres">
      <dgm:prSet presAssocID="{91CE82D4-434A-443F-8D55-D3175CF6B2F5}" presName="spaceRect" presStyleCnt="0"/>
      <dgm:spPr/>
    </dgm:pt>
    <dgm:pt modelId="{737DB809-4DC8-4003-B7EB-9C59BDF0BBE0}" type="pres">
      <dgm:prSet presAssocID="{91CE82D4-434A-443F-8D55-D3175CF6B2F5}" presName="textRect" presStyleLbl="revTx" presStyleIdx="1" presStyleCnt="3">
        <dgm:presLayoutVars>
          <dgm:chMax val="1"/>
          <dgm:chPref val="1"/>
        </dgm:presLayoutVars>
      </dgm:prSet>
      <dgm:spPr/>
    </dgm:pt>
    <dgm:pt modelId="{45FDC42B-C76D-4264-9B10-BC48D97519D5}" type="pres">
      <dgm:prSet presAssocID="{430AF36D-18FF-465E-AAEC-9FBC83B4C07D}" presName="sibTrans" presStyleCnt="0"/>
      <dgm:spPr/>
    </dgm:pt>
    <dgm:pt modelId="{7491E39A-B1D9-4025-8DA2-966B71F51341}" type="pres">
      <dgm:prSet presAssocID="{1D425299-8991-4E24-B02B-6DEADDC7DBBB}" presName="compNode" presStyleCnt="0"/>
      <dgm:spPr/>
    </dgm:pt>
    <dgm:pt modelId="{9993F0FB-E549-40AD-9D47-51B90C6BBEED}" type="pres">
      <dgm:prSet presAssocID="{1D425299-8991-4E24-B02B-6DEADDC7DB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A94F2925-9FD8-46BB-AC36-7B11144D5A62}" type="pres">
      <dgm:prSet presAssocID="{1D425299-8991-4E24-B02B-6DEADDC7DBBB}" presName="spaceRect" presStyleCnt="0"/>
      <dgm:spPr/>
    </dgm:pt>
    <dgm:pt modelId="{9206FA99-A195-4965-9E9E-4754B5A86B8B}" type="pres">
      <dgm:prSet presAssocID="{1D425299-8991-4E24-B02B-6DEADDC7DBBB}" presName="textRect" presStyleLbl="revTx" presStyleIdx="2" presStyleCnt="3">
        <dgm:presLayoutVars>
          <dgm:chMax val="1"/>
          <dgm:chPref val="1"/>
        </dgm:presLayoutVars>
      </dgm:prSet>
      <dgm:spPr/>
    </dgm:pt>
  </dgm:ptLst>
  <dgm:cxnLst>
    <dgm:cxn modelId="{65028107-CEE1-402F-8AD0-8568509DB869}" type="presOf" srcId="{1E811EAB-B391-4F01-8B09-7A2A0E9A5E8F}" destId="{A24B3D5D-8287-4043-851D-C76EB82F9519}" srcOrd="0" destOrd="0" presId="urn:microsoft.com/office/officeart/2018/2/layout/IconLabelList"/>
    <dgm:cxn modelId="{1955131C-4F65-4EF2-992A-ED960CCBCCC1}" type="presOf" srcId="{DD1AB8D9-C538-48C2-90A9-472114CB575D}" destId="{50100400-E971-4665-8380-80472D5FF4FD}" srcOrd="0" destOrd="0" presId="urn:microsoft.com/office/officeart/2018/2/layout/IconLabelList"/>
    <dgm:cxn modelId="{378D4033-84A1-481E-8C27-6F6DA6272EAD}" srcId="{DD1AB8D9-C538-48C2-90A9-472114CB575D}" destId="{1D425299-8991-4E24-B02B-6DEADDC7DBBB}" srcOrd="2" destOrd="0" parTransId="{2636B0A3-29E8-4450-A03F-37AAD3A28788}" sibTransId="{2E8202C5-08AF-477F-BDEE-B3495E81B3CF}"/>
    <dgm:cxn modelId="{50E2D251-03E1-48CA-B2DE-1B16E094D15B}" type="presOf" srcId="{91CE82D4-434A-443F-8D55-D3175CF6B2F5}" destId="{737DB809-4DC8-4003-B7EB-9C59BDF0BBE0}" srcOrd="0" destOrd="0" presId="urn:microsoft.com/office/officeart/2018/2/layout/IconLabelList"/>
    <dgm:cxn modelId="{15AEAE5C-74A3-4048-B973-0EB979E50FBE}" srcId="{DD1AB8D9-C538-48C2-90A9-472114CB575D}" destId="{1E811EAB-B391-4F01-8B09-7A2A0E9A5E8F}" srcOrd="0" destOrd="0" parTransId="{1B5E6757-9DA9-49BF-A26A-B2CF6756139F}" sibTransId="{BE99162C-8E47-44A3-8030-0969E2088A36}"/>
    <dgm:cxn modelId="{0D45B561-A2BF-4D90-9224-903DD3902900}" type="presOf" srcId="{1D425299-8991-4E24-B02B-6DEADDC7DBBB}" destId="{9206FA99-A195-4965-9E9E-4754B5A86B8B}" srcOrd="0" destOrd="0" presId="urn:microsoft.com/office/officeart/2018/2/layout/IconLabelList"/>
    <dgm:cxn modelId="{78E7F8B2-F0DA-4851-87FA-AF8846B8505D}" srcId="{DD1AB8D9-C538-48C2-90A9-472114CB575D}" destId="{91CE82D4-434A-443F-8D55-D3175CF6B2F5}" srcOrd="1" destOrd="0" parTransId="{3142D6F6-02C8-42B7-B842-00B23CC6A087}" sibTransId="{430AF36D-18FF-465E-AAEC-9FBC83B4C07D}"/>
    <dgm:cxn modelId="{08DE1ADD-7A0D-4AB8-AF45-6073FF660087}" type="presParOf" srcId="{50100400-E971-4665-8380-80472D5FF4FD}" destId="{802820AD-E149-41F4-9012-9D3FBC1EFC7C}" srcOrd="0" destOrd="0" presId="urn:microsoft.com/office/officeart/2018/2/layout/IconLabelList"/>
    <dgm:cxn modelId="{AB87A313-599D-4BB7-9947-2F2CA04D9E98}" type="presParOf" srcId="{802820AD-E149-41F4-9012-9D3FBC1EFC7C}" destId="{DE7C60BD-9E30-4721-BEC5-BB20FCE1C37C}" srcOrd="0" destOrd="0" presId="urn:microsoft.com/office/officeart/2018/2/layout/IconLabelList"/>
    <dgm:cxn modelId="{A262697B-BD77-4F30-BC08-01586053A39B}" type="presParOf" srcId="{802820AD-E149-41F4-9012-9D3FBC1EFC7C}" destId="{AFB36E3B-F764-45B1-BDCC-15ADF4FE80D4}" srcOrd="1" destOrd="0" presId="urn:microsoft.com/office/officeart/2018/2/layout/IconLabelList"/>
    <dgm:cxn modelId="{74B08B16-E39C-4F27-A509-0C49BEB565F7}" type="presParOf" srcId="{802820AD-E149-41F4-9012-9D3FBC1EFC7C}" destId="{A24B3D5D-8287-4043-851D-C76EB82F9519}" srcOrd="2" destOrd="0" presId="urn:microsoft.com/office/officeart/2018/2/layout/IconLabelList"/>
    <dgm:cxn modelId="{C9962CA5-122D-4079-9EEC-50AC83B21CEA}" type="presParOf" srcId="{50100400-E971-4665-8380-80472D5FF4FD}" destId="{3FD215EC-377F-4E20-AD49-AE7F1D0562C1}" srcOrd="1" destOrd="0" presId="urn:microsoft.com/office/officeart/2018/2/layout/IconLabelList"/>
    <dgm:cxn modelId="{91FEF1C5-1DCE-447C-9AA0-0444BD9B740E}" type="presParOf" srcId="{50100400-E971-4665-8380-80472D5FF4FD}" destId="{64BC5E17-D4DA-4592-8A4C-8BA86D917DE7}" srcOrd="2" destOrd="0" presId="urn:microsoft.com/office/officeart/2018/2/layout/IconLabelList"/>
    <dgm:cxn modelId="{E788234E-0277-4F5D-8853-BD904E7155AC}" type="presParOf" srcId="{64BC5E17-D4DA-4592-8A4C-8BA86D917DE7}" destId="{26D80689-DAE3-4878-B50B-917A6986CB0F}" srcOrd="0" destOrd="0" presId="urn:microsoft.com/office/officeart/2018/2/layout/IconLabelList"/>
    <dgm:cxn modelId="{3559869F-431C-482B-B79D-F8033D9C01BA}" type="presParOf" srcId="{64BC5E17-D4DA-4592-8A4C-8BA86D917DE7}" destId="{DFC80574-0567-4CC1-85AB-2E363296D21D}" srcOrd="1" destOrd="0" presId="urn:microsoft.com/office/officeart/2018/2/layout/IconLabelList"/>
    <dgm:cxn modelId="{7A786D6D-5F25-4753-8523-DAF828158DD1}" type="presParOf" srcId="{64BC5E17-D4DA-4592-8A4C-8BA86D917DE7}" destId="{737DB809-4DC8-4003-B7EB-9C59BDF0BBE0}" srcOrd="2" destOrd="0" presId="urn:microsoft.com/office/officeart/2018/2/layout/IconLabelList"/>
    <dgm:cxn modelId="{0C6AC3D6-8024-4A11-B786-49D65C3619B8}" type="presParOf" srcId="{50100400-E971-4665-8380-80472D5FF4FD}" destId="{45FDC42B-C76D-4264-9B10-BC48D97519D5}" srcOrd="3" destOrd="0" presId="urn:microsoft.com/office/officeart/2018/2/layout/IconLabelList"/>
    <dgm:cxn modelId="{32D814CE-BDB6-423F-A1EB-E9E665D9F95E}" type="presParOf" srcId="{50100400-E971-4665-8380-80472D5FF4FD}" destId="{7491E39A-B1D9-4025-8DA2-966B71F51341}" srcOrd="4" destOrd="0" presId="urn:microsoft.com/office/officeart/2018/2/layout/IconLabelList"/>
    <dgm:cxn modelId="{8F8BB0EB-994F-4884-86AB-C9E1430E9991}" type="presParOf" srcId="{7491E39A-B1D9-4025-8DA2-966B71F51341}" destId="{9993F0FB-E549-40AD-9D47-51B90C6BBEED}" srcOrd="0" destOrd="0" presId="urn:microsoft.com/office/officeart/2018/2/layout/IconLabelList"/>
    <dgm:cxn modelId="{6CB9C2A0-C28F-42FC-BD90-E9C0B863C3B7}" type="presParOf" srcId="{7491E39A-B1D9-4025-8DA2-966B71F51341}" destId="{A94F2925-9FD8-46BB-AC36-7B11144D5A62}" srcOrd="1" destOrd="0" presId="urn:microsoft.com/office/officeart/2018/2/layout/IconLabelList"/>
    <dgm:cxn modelId="{DCCF7A8E-5D95-4376-8F38-C099EE73A565}" type="presParOf" srcId="{7491E39A-B1D9-4025-8DA2-966B71F51341}" destId="{9206FA99-A195-4965-9E9E-4754B5A86B8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C60BD-9E30-4721-BEC5-BB20FCE1C37C}">
      <dsp:nvSpPr>
        <dsp:cNvPr id="0" name=""/>
        <dsp:cNvSpPr/>
      </dsp:nvSpPr>
      <dsp:spPr>
        <a:xfrm>
          <a:off x="1212569" y="987197"/>
          <a:ext cx="1300252" cy="13002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B3D5D-8287-4043-851D-C76EB82F9519}">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“Interesting, tell me more!”</a:t>
          </a:r>
        </a:p>
      </dsp:txBody>
      <dsp:txXfrm>
        <a:off x="417971" y="2644140"/>
        <a:ext cx="2889450" cy="720000"/>
      </dsp:txXfrm>
    </dsp:sp>
    <dsp:sp modelId="{26D80689-DAE3-4878-B50B-917A6986CB0F}">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7DB809-4DC8-4003-B7EB-9C59BDF0BBE0}">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“What were they doing before that happened?”</a:t>
          </a:r>
        </a:p>
      </dsp:txBody>
      <dsp:txXfrm>
        <a:off x="3813075" y="2644140"/>
        <a:ext cx="2889450" cy="720000"/>
      </dsp:txXfrm>
    </dsp:sp>
    <dsp:sp modelId="{9993F0FB-E549-40AD-9D47-51B90C6BBEED}">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06FA99-A195-4965-9E9E-4754B5A86B8B}">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“Have you thought about this perspective?”</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37F1F-7B9C-B04C-A8D5-C0DFEE30A2C4}"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A1D3C-6BEA-1F49-877D-70A4D422F171}" type="slidenum">
              <a:rPr lang="en-US" smtClean="0"/>
              <a:t>‹#›</a:t>
            </a:fld>
            <a:endParaRPr lang="en-US"/>
          </a:p>
        </p:txBody>
      </p:sp>
    </p:spTree>
    <p:extLst>
      <p:ext uri="{BB962C8B-B14F-4D97-AF65-F5344CB8AC3E}">
        <p14:creationId xmlns:p14="http://schemas.microsoft.com/office/powerpoint/2010/main" val="184335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cue is “A”. I say “B”</a:t>
            </a:r>
          </a:p>
        </p:txBody>
      </p:sp>
      <p:sp>
        <p:nvSpPr>
          <p:cNvPr id="4" name="Slide Number Placeholder 3"/>
          <p:cNvSpPr>
            <a:spLocks noGrp="1"/>
          </p:cNvSpPr>
          <p:nvPr>
            <p:ph type="sldNum" sz="quarter" idx="5"/>
          </p:nvPr>
        </p:nvSpPr>
        <p:spPr/>
        <p:txBody>
          <a:bodyPr/>
          <a:lstStyle/>
          <a:p>
            <a:fld id="{0B6A1D3C-6BEA-1F49-877D-70A4D422F171}" type="slidenum">
              <a:rPr lang="en-US" smtClean="0"/>
              <a:t>3</a:t>
            </a:fld>
            <a:endParaRPr lang="en-US"/>
          </a:p>
        </p:txBody>
      </p:sp>
    </p:spTree>
    <p:extLst>
      <p:ext uri="{BB962C8B-B14F-4D97-AF65-F5344CB8AC3E}">
        <p14:creationId xmlns:p14="http://schemas.microsoft.com/office/powerpoint/2010/main" val="3429316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mention blue words here</a:t>
            </a:r>
          </a:p>
        </p:txBody>
      </p:sp>
      <p:sp>
        <p:nvSpPr>
          <p:cNvPr id="4" name="Slide Number Placeholder 3"/>
          <p:cNvSpPr>
            <a:spLocks noGrp="1"/>
          </p:cNvSpPr>
          <p:nvPr>
            <p:ph type="sldNum" sz="quarter" idx="5"/>
          </p:nvPr>
        </p:nvSpPr>
        <p:spPr/>
        <p:txBody>
          <a:bodyPr/>
          <a:lstStyle/>
          <a:p>
            <a:fld id="{59578BE4-CB4A-384D-AC49-2AB65CB9F1B9}" type="slidenum">
              <a:rPr lang="en-US" smtClean="0"/>
              <a:t>25</a:t>
            </a:fld>
            <a:endParaRPr lang="en-US"/>
          </a:p>
        </p:txBody>
      </p:sp>
    </p:spTree>
    <p:extLst>
      <p:ext uri="{BB962C8B-B14F-4D97-AF65-F5344CB8AC3E}">
        <p14:creationId xmlns:p14="http://schemas.microsoft.com/office/powerpoint/2010/main" val="3378338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Show all data?</a:t>
            </a:r>
          </a:p>
        </p:txBody>
      </p:sp>
      <p:sp>
        <p:nvSpPr>
          <p:cNvPr id="4" name="Slide Number Placeholder 3"/>
          <p:cNvSpPr>
            <a:spLocks noGrp="1"/>
          </p:cNvSpPr>
          <p:nvPr>
            <p:ph type="sldNum" sz="quarter" idx="5"/>
          </p:nvPr>
        </p:nvSpPr>
        <p:spPr/>
        <p:txBody>
          <a:bodyPr/>
          <a:lstStyle/>
          <a:p>
            <a:fld id="{F7F8530E-3216-EF4C-ACDC-8FC4221DF666}" type="slidenum">
              <a:rPr lang="en-US" smtClean="0"/>
              <a:t>27</a:t>
            </a:fld>
            <a:endParaRPr lang="en-US"/>
          </a:p>
        </p:txBody>
      </p:sp>
    </p:spTree>
    <p:extLst>
      <p:ext uri="{BB962C8B-B14F-4D97-AF65-F5344CB8AC3E}">
        <p14:creationId xmlns:p14="http://schemas.microsoft.com/office/powerpoint/2010/main" val="130625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“add”, but that seems to be rare.</a:t>
            </a:r>
          </a:p>
        </p:txBody>
      </p:sp>
      <p:sp>
        <p:nvSpPr>
          <p:cNvPr id="4" name="Slide Number Placeholder 3"/>
          <p:cNvSpPr>
            <a:spLocks noGrp="1"/>
          </p:cNvSpPr>
          <p:nvPr>
            <p:ph type="sldNum" sz="quarter" idx="5"/>
          </p:nvPr>
        </p:nvSpPr>
        <p:spPr/>
        <p:txBody>
          <a:bodyPr/>
          <a:lstStyle/>
          <a:p>
            <a:fld id="{59578BE4-CB4A-384D-AC49-2AB65CB9F1B9}" type="slidenum">
              <a:rPr lang="en-US" smtClean="0"/>
              <a:t>28</a:t>
            </a:fld>
            <a:endParaRPr lang="en-US"/>
          </a:p>
        </p:txBody>
      </p:sp>
    </p:spTree>
    <p:extLst>
      <p:ext uri="{BB962C8B-B14F-4D97-AF65-F5344CB8AC3E}">
        <p14:creationId xmlns:p14="http://schemas.microsoft.com/office/powerpoint/2010/main" val="1166443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counterfactual word was </a:t>
            </a:r>
            <a:r>
              <a:rPr lang="en-US" i="1" dirty="0"/>
              <a:t>predictable</a:t>
            </a:r>
            <a:r>
              <a:rPr lang="en-US" dirty="0"/>
              <a:t>, no substitution effect</a:t>
            </a:r>
          </a:p>
          <a:p>
            <a:r>
              <a:rPr lang="en-US" dirty="0"/>
              <a:t>If counterfactual word was </a:t>
            </a:r>
            <a:r>
              <a:rPr lang="en-US" i="1" dirty="0"/>
              <a:t>unpredictable</a:t>
            </a:r>
            <a:r>
              <a:rPr lang="en-US" dirty="0"/>
              <a:t>, predictive nudge…</a:t>
            </a:r>
          </a:p>
          <a:p>
            <a:pPr lvl="1"/>
            <a:r>
              <a:rPr lang="en-US" dirty="0"/>
              <a:t># unpredictable words	↓</a:t>
            </a:r>
          </a:p>
          <a:p>
            <a:pPr lvl="1"/>
            <a:r>
              <a:rPr lang="en-US" dirty="0"/>
              <a:t># predictable words	↑</a:t>
            </a:r>
          </a:p>
          <a:p>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29</a:t>
            </a:fld>
            <a:endParaRPr lang="en-US"/>
          </a:p>
        </p:txBody>
      </p:sp>
    </p:spTree>
    <p:extLst>
      <p:ext uri="{BB962C8B-B14F-4D97-AF65-F5344CB8AC3E}">
        <p14:creationId xmlns:p14="http://schemas.microsoft.com/office/powerpoint/2010/main" val="63822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of skip-nudged words were predictable, so…</a:t>
            </a:r>
          </a:p>
          <a:p>
            <a:pPr lvl="1">
              <a:tabLst>
                <a:tab pos="3938588" algn="l"/>
              </a:tabLst>
            </a:pPr>
            <a:r>
              <a:rPr lang="en-US" dirty="0"/>
              <a:t># of unpredictable words	↓</a:t>
            </a:r>
          </a:p>
          <a:p>
            <a:pPr lvl="1">
              <a:tabLst>
                <a:tab pos="3938588" algn="l"/>
              </a:tabLst>
            </a:pPr>
            <a:r>
              <a:rPr lang="en-US" dirty="0"/>
              <a:t># of predictable words	↓</a:t>
            </a:r>
          </a:p>
          <a:p>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30</a:t>
            </a:fld>
            <a:endParaRPr lang="en-US"/>
          </a:p>
        </p:txBody>
      </p:sp>
    </p:spTree>
    <p:extLst>
      <p:ext uri="{BB962C8B-B14F-4D97-AF65-F5344CB8AC3E}">
        <p14:creationId xmlns:p14="http://schemas.microsoft.com/office/powerpoint/2010/main" val="1376871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i="1" dirty="0"/>
              <a:t>only-confident</a:t>
            </a:r>
            <a:r>
              <a:rPr lang="en-US" dirty="0"/>
              <a:t>-visible suggestions: </a:t>
            </a:r>
            <a:r>
              <a:rPr lang="en-US" i="1" dirty="0"/>
              <a:t>predictable</a:t>
            </a:r>
            <a:r>
              <a:rPr lang="en-US" dirty="0"/>
              <a:t> words suggested less often –&gt; reduced number of predictable words.</a:t>
            </a:r>
          </a:p>
          <a:p>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31</a:t>
            </a:fld>
            <a:endParaRPr lang="en-US"/>
          </a:p>
        </p:txBody>
      </p:sp>
    </p:spTree>
    <p:extLst>
      <p:ext uri="{BB962C8B-B14F-4D97-AF65-F5344CB8AC3E}">
        <p14:creationId xmlns:p14="http://schemas.microsoft.com/office/powerpoint/2010/main" val="287398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this was before I learned reproducible workflows, so I can’t easily replicate and improve that plot!</a:t>
            </a:r>
          </a:p>
          <a:p>
            <a:endParaRPr lang="en-US" dirty="0"/>
          </a:p>
        </p:txBody>
      </p:sp>
      <p:sp>
        <p:nvSpPr>
          <p:cNvPr id="4" name="Slide Number Placeholder 3"/>
          <p:cNvSpPr>
            <a:spLocks noGrp="1"/>
          </p:cNvSpPr>
          <p:nvPr>
            <p:ph type="sldNum" sz="quarter" idx="5"/>
          </p:nvPr>
        </p:nvSpPr>
        <p:spPr/>
        <p:txBody>
          <a:bodyPr/>
          <a:lstStyle/>
          <a:p>
            <a:fld id="{73F0AA6B-926C-DE45-8310-6F5320A998C1}" type="slidenum">
              <a:rPr lang="en-US" smtClean="0"/>
              <a:t>34</a:t>
            </a:fld>
            <a:endParaRPr lang="en-US"/>
          </a:p>
        </p:txBody>
      </p:sp>
    </p:spTree>
    <p:extLst>
      <p:ext uri="{BB962C8B-B14F-4D97-AF65-F5344CB8AC3E}">
        <p14:creationId xmlns:p14="http://schemas.microsoft.com/office/powerpoint/2010/main" val="193683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with </a:t>
            </a:r>
            <a:r>
              <a:rPr lang="en-US" dirty="0" err="1"/>
              <a:t>Refik</a:t>
            </a:r>
            <a:r>
              <a:rPr lang="en-US" dirty="0"/>
              <a:t>, who foregrounds the machine in the output. And Loom / multiverse, where the human is mostly curator.</a:t>
            </a:r>
          </a:p>
        </p:txBody>
      </p:sp>
      <p:sp>
        <p:nvSpPr>
          <p:cNvPr id="4" name="Slide Number Placeholder 3"/>
          <p:cNvSpPr>
            <a:spLocks noGrp="1"/>
          </p:cNvSpPr>
          <p:nvPr>
            <p:ph type="sldNum" sz="quarter" idx="5"/>
          </p:nvPr>
        </p:nvSpPr>
        <p:spPr/>
        <p:txBody>
          <a:bodyPr/>
          <a:lstStyle/>
          <a:p>
            <a:fld id="{0B6A1D3C-6BEA-1F49-877D-70A4D422F171}" type="slidenum">
              <a:rPr lang="en-US" smtClean="0"/>
              <a:t>49</a:t>
            </a:fld>
            <a:endParaRPr lang="en-US"/>
          </a:p>
        </p:txBody>
      </p:sp>
    </p:spTree>
    <p:extLst>
      <p:ext uri="{BB962C8B-B14F-4D97-AF65-F5344CB8AC3E}">
        <p14:creationId xmlns:p14="http://schemas.microsoft.com/office/powerpoint/2010/main" val="2301313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questions interfere less with writer’s ideas</a:t>
            </a:r>
          </a:p>
          <a:p>
            <a:endParaRPr lang="en-US" dirty="0"/>
          </a:p>
          <a:p>
            <a:r>
              <a:rPr lang="en-US" dirty="0"/>
              <a:t>Why not: inspirational examples are more specific, more analogous to writer’s goal</a:t>
            </a:r>
          </a:p>
        </p:txBody>
      </p:sp>
      <p:sp>
        <p:nvSpPr>
          <p:cNvPr id="4" name="Slide Number Placeholder 3"/>
          <p:cNvSpPr>
            <a:spLocks noGrp="1"/>
          </p:cNvSpPr>
          <p:nvPr>
            <p:ph type="sldNum" sz="quarter" idx="5"/>
          </p:nvPr>
        </p:nvSpPr>
        <p:spPr/>
        <p:txBody>
          <a:bodyPr/>
          <a:lstStyle/>
          <a:p>
            <a:fld id="{0B6A1D3C-6BEA-1F49-877D-70A4D422F171}" type="slidenum">
              <a:rPr lang="en-US" smtClean="0"/>
              <a:t>56</a:t>
            </a:fld>
            <a:endParaRPr lang="en-US"/>
          </a:p>
        </p:txBody>
      </p:sp>
    </p:spTree>
    <p:extLst>
      <p:ext uri="{BB962C8B-B14F-4D97-AF65-F5344CB8AC3E}">
        <p14:creationId xmlns:p14="http://schemas.microsoft.com/office/powerpoint/2010/main" val="350028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[Yellowstone</a:t>
            </a:r>
            <a:r>
              <a:rPr lang="en-US"/>
              <a:t>…conservation…., Legislative]</a:t>
            </a:r>
          </a:p>
          <a:p>
            <a:r>
              <a:rPr lang="en-US" dirty="0"/>
              <a:t>[Yellowstone conservation, U.S.],</a:t>
            </a:r>
          </a:p>
          <a:p>
            <a:r>
              <a:rPr lang="en-US" dirty="0"/>
              <a:t>[Legislative, 1972]]</a:t>
            </a:r>
          </a:p>
        </p:txBody>
      </p:sp>
      <p:sp>
        <p:nvSpPr>
          <p:cNvPr id="4" name="Slide Number Placeholder 3"/>
          <p:cNvSpPr>
            <a:spLocks noGrp="1"/>
          </p:cNvSpPr>
          <p:nvPr>
            <p:ph type="sldNum" sz="quarter" idx="5"/>
          </p:nvPr>
        </p:nvSpPr>
        <p:spPr/>
        <p:txBody>
          <a:bodyPr/>
          <a:lstStyle/>
          <a:p>
            <a:fld id="{0B6A1D3C-6BEA-1F49-877D-70A4D422F171}" type="slidenum">
              <a:rPr lang="en-US" smtClean="0"/>
              <a:t>61</a:t>
            </a:fld>
            <a:endParaRPr lang="en-US"/>
          </a:p>
        </p:txBody>
      </p:sp>
    </p:spTree>
    <p:extLst>
      <p:ext uri="{BB962C8B-B14F-4D97-AF65-F5344CB8AC3E}">
        <p14:creationId xmlns:p14="http://schemas.microsoft.com/office/powerpoint/2010/main" val="373663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Respect for the Word. Approach this topic with reverence.</a:t>
            </a:r>
          </a:p>
        </p:txBody>
      </p:sp>
      <p:sp>
        <p:nvSpPr>
          <p:cNvPr id="4" name="Slide Number Placeholder 3"/>
          <p:cNvSpPr>
            <a:spLocks noGrp="1"/>
          </p:cNvSpPr>
          <p:nvPr>
            <p:ph type="sldNum" sz="quarter" idx="5"/>
          </p:nvPr>
        </p:nvSpPr>
        <p:spPr/>
        <p:txBody>
          <a:bodyPr/>
          <a:lstStyle/>
          <a:p>
            <a:fld id="{0B6A1D3C-6BEA-1F49-877D-70A4D422F171}" type="slidenum">
              <a:rPr lang="en-US" smtClean="0"/>
              <a:t>6</a:t>
            </a:fld>
            <a:endParaRPr lang="en-US"/>
          </a:p>
        </p:txBody>
      </p:sp>
    </p:spTree>
    <p:extLst>
      <p:ext uri="{BB962C8B-B14F-4D97-AF65-F5344CB8AC3E}">
        <p14:creationId xmlns:p14="http://schemas.microsoft.com/office/powerpoint/2010/main" val="83449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a:t>
            </a:r>
          </a:p>
        </p:txBody>
      </p:sp>
      <p:sp>
        <p:nvSpPr>
          <p:cNvPr id="4" name="Slide Number Placeholder 3"/>
          <p:cNvSpPr>
            <a:spLocks noGrp="1"/>
          </p:cNvSpPr>
          <p:nvPr>
            <p:ph type="sldNum" sz="quarter" idx="5"/>
          </p:nvPr>
        </p:nvSpPr>
        <p:spPr/>
        <p:txBody>
          <a:bodyPr/>
          <a:lstStyle/>
          <a:p>
            <a:fld id="{0B6A1D3C-6BEA-1F49-877D-70A4D422F171}" type="slidenum">
              <a:rPr lang="en-US" smtClean="0"/>
              <a:t>7</a:t>
            </a:fld>
            <a:endParaRPr lang="en-US"/>
          </a:p>
        </p:txBody>
      </p:sp>
    </p:spTree>
    <p:extLst>
      <p:ext uri="{BB962C8B-B14F-4D97-AF65-F5344CB8AC3E}">
        <p14:creationId xmlns:p14="http://schemas.microsoft.com/office/powerpoint/2010/main" val="93673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message</a:t>
            </a:r>
          </a:p>
          <a:p>
            <a:r>
              <a:rPr lang="en-US" dirty="0"/>
              <a:t>TAP</a:t>
            </a:r>
          </a:p>
          <a:p>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10</a:t>
            </a:fld>
            <a:endParaRPr lang="en-US"/>
          </a:p>
        </p:txBody>
      </p:sp>
    </p:spTree>
    <p:extLst>
      <p:ext uri="{BB962C8B-B14F-4D97-AF65-F5344CB8AC3E}">
        <p14:creationId xmlns:p14="http://schemas.microsoft.com/office/powerpoint/2010/main" val="2533176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both phones and desktops have phrase predictions</a:t>
            </a:r>
          </a:p>
        </p:txBody>
      </p:sp>
      <p:sp>
        <p:nvSpPr>
          <p:cNvPr id="4" name="Slide Number Placeholder 3"/>
          <p:cNvSpPr>
            <a:spLocks noGrp="1"/>
          </p:cNvSpPr>
          <p:nvPr>
            <p:ph type="sldNum" sz="quarter" idx="5"/>
          </p:nvPr>
        </p:nvSpPr>
        <p:spPr/>
        <p:txBody>
          <a:bodyPr/>
          <a:lstStyle/>
          <a:p>
            <a:fld id="{73F0AA6B-926C-DE45-8310-6F5320A998C1}" type="slidenum">
              <a:rPr lang="en-US" smtClean="0"/>
              <a:t>12</a:t>
            </a:fld>
            <a:endParaRPr lang="en-US"/>
          </a:p>
        </p:txBody>
      </p:sp>
    </p:spTree>
    <p:extLst>
      <p:ext uri="{BB962C8B-B14F-4D97-AF65-F5344CB8AC3E}">
        <p14:creationId xmlns:p14="http://schemas.microsoft.com/office/powerpoint/2010/main" val="397685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LM </a:t>
            </a:r>
            <a:r>
              <a:rPr lang="en-US" b="1" dirty="0"/>
              <a:t>digests</a:t>
            </a:r>
            <a:r>
              <a:rPr lang="en-US" b="0" dirty="0"/>
              <a:t> training text</a:t>
            </a:r>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13</a:t>
            </a:fld>
            <a:endParaRPr lang="en-US"/>
          </a:p>
        </p:txBody>
      </p:sp>
    </p:spTree>
    <p:extLst>
      <p:ext uri="{BB962C8B-B14F-4D97-AF65-F5344CB8AC3E}">
        <p14:creationId xmlns:p14="http://schemas.microsoft.com/office/powerpoint/2010/main" val="65581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but not all</a:t>
            </a:r>
          </a:p>
        </p:txBody>
      </p:sp>
      <p:sp>
        <p:nvSpPr>
          <p:cNvPr id="4" name="Slide Number Placeholder 3"/>
          <p:cNvSpPr>
            <a:spLocks noGrp="1"/>
          </p:cNvSpPr>
          <p:nvPr>
            <p:ph type="sldNum" sz="quarter" idx="5"/>
          </p:nvPr>
        </p:nvSpPr>
        <p:spPr/>
        <p:txBody>
          <a:bodyPr/>
          <a:lstStyle/>
          <a:p>
            <a:fld id="{59578BE4-CB4A-384D-AC49-2AB65CB9F1B9}" type="slidenum">
              <a:rPr lang="en-US" smtClean="0"/>
              <a:t>15</a:t>
            </a:fld>
            <a:endParaRPr lang="en-US"/>
          </a:p>
        </p:txBody>
      </p:sp>
    </p:spTree>
    <p:extLst>
      <p:ext uri="{BB962C8B-B14F-4D97-AF65-F5344CB8AC3E}">
        <p14:creationId xmlns:p14="http://schemas.microsoft.com/office/powerpoint/2010/main" val="111452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Top-30 generation from GPT2</a:t>
            </a:r>
          </a:p>
        </p:txBody>
      </p:sp>
      <p:sp>
        <p:nvSpPr>
          <p:cNvPr id="4" name="Slide Number Placeholder 3"/>
          <p:cNvSpPr>
            <a:spLocks noGrp="1"/>
          </p:cNvSpPr>
          <p:nvPr>
            <p:ph type="sldNum" sz="quarter" idx="5"/>
          </p:nvPr>
        </p:nvSpPr>
        <p:spPr/>
        <p:txBody>
          <a:bodyPr/>
          <a:lstStyle/>
          <a:p>
            <a:fld id="{59578BE4-CB4A-384D-AC49-2AB65CB9F1B9}" type="slidenum">
              <a:rPr lang="en-US" smtClean="0"/>
              <a:t>18</a:t>
            </a:fld>
            <a:endParaRPr lang="en-US"/>
          </a:p>
        </p:txBody>
      </p:sp>
    </p:spTree>
    <p:extLst>
      <p:ext uri="{BB962C8B-B14F-4D97-AF65-F5344CB8AC3E}">
        <p14:creationId xmlns:p14="http://schemas.microsoft.com/office/powerpoint/2010/main" val="136969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578BE4-CB4A-384D-AC49-2AB65CB9F1B9}" type="slidenum">
              <a:rPr lang="en-US" smtClean="0"/>
              <a:t>20</a:t>
            </a:fld>
            <a:endParaRPr lang="en-US"/>
          </a:p>
        </p:txBody>
      </p:sp>
    </p:spTree>
    <p:extLst>
      <p:ext uri="{BB962C8B-B14F-4D97-AF65-F5344CB8AC3E}">
        <p14:creationId xmlns:p14="http://schemas.microsoft.com/office/powerpoint/2010/main" val="300148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79EA-95A5-924E-BD52-280047BC2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C4DF39-3E2C-794F-9F48-CDD7B9CCBA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DF089-EDC8-1940-975E-D3CA0D758DC6}"/>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E51D00C6-CCF4-9E49-A486-857A8E3D9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89D22-D2CC-9B43-B6A0-151495A1808F}"/>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33473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37EB-64BE-2640-8779-694BFDBFF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60C3B4-0892-FA42-8E17-936F1B4CB2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3B57F-6FD4-434F-8AE5-DB4933E4999C}"/>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0DA38497-8184-2648-AB79-299FEBE4E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4A65D-38F8-8B40-9E09-07EA7032BA70}"/>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391447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A8FC5-F7FF-F846-9299-C194D6B9E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311A02-41ED-BE4E-9EEC-20F174BCCB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FE5855-744A-974C-95B2-304160295515}"/>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7324FE5E-156B-1240-8C37-E99FEF574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76CFF-2D2B-EB4B-B467-C0DB3FE0E737}"/>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418863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4AA5-37B0-984C-B3EA-3EBA204C1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72A7F-70D6-8741-83CE-7D92C5FBD5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81002-995D-9D47-A9C2-BD6202820B8E}"/>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C088E56D-51DA-5844-9C8D-F14E55AAF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6774B-B04C-7740-9196-49D5D9C90E3A}"/>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324758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80A5-2BD2-E74B-B1FC-47DC24103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EC73F-513D-794F-B191-C1DD74E50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131AA2-0E70-3C4F-B427-FD0720BDBAD5}"/>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1000A662-39F6-594F-83F8-967EFED8B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6542E-25D2-3745-9023-E965BE6681EC}"/>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25573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FD3D-24FE-3C4C-BB0E-8940468CC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24C39-1A0C-2A46-8AE9-FCAF41BB1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6C8E96-450C-6F4D-A04E-111EA9752F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601828-2467-3749-85A8-B1B47B580076}"/>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6" name="Footer Placeholder 5">
            <a:extLst>
              <a:ext uri="{FF2B5EF4-FFF2-40B4-BE49-F238E27FC236}">
                <a16:creationId xmlns:a16="http://schemas.microsoft.com/office/drawing/2014/main" id="{FE20A4E6-0309-D04D-9BA2-951A542DC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30B17-CC4B-B74F-A5EA-072E115407D6}"/>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278303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1EBC-C09F-0248-8D4B-CCF335D8F7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70B19-387D-594B-BD17-D444C98BF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2C243-E73A-3A4A-80B2-9092256DB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27C3D-EA38-FA47-885D-2CECB74FE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4B4D30-2396-B643-926E-AD64D9470D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487423-0E49-3F47-B191-4E919A396952}"/>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8" name="Footer Placeholder 7">
            <a:extLst>
              <a:ext uri="{FF2B5EF4-FFF2-40B4-BE49-F238E27FC236}">
                <a16:creationId xmlns:a16="http://schemas.microsoft.com/office/drawing/2014/main" id="{5AE4E334-6FA0-4B41-8DD5-74397179C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10FFA2-3F89-AC46-876C-7D15BFFE8B42}"/>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72373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1B4B5-F532-5A44-88F4-A5AFCAD9A6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D24390-0739-2949-9D31-1085FEFB8429}"/>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4" name="Footer Placeholder 3">
            <a:extLst>
              <a:ext uri="{FF2B5EF4-FFF2-40B4-BE49-F238E27FC236}">
                <a16:creationId xmlns:a16="http://schemas.microsoft.com/office/drawing/2014/main" id="{C7D1413D-B9FB-F74F-83DF-25ACB3097B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690644-369E-EF40-87DC-94114BD0CE09}"/>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1233557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2ACB6D-77A9-8147-9D34-AF5DD64BDE5F}"/>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3" name="Footer Placeholder 2">
            <a:extLst>
              <a:ext uri="{FF2B5EF4-FFF2-40B4-BE49-F238E27FC236}">
                <a16:creationId xmlns:a16="http://schemas.microsoft.com/office/drawing/2014/main" id="{C8D77CD7-BEF1-BE45-BCBE-480F844BE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72C7BB-1A47-C244-95EC-939807F62626}"/>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212606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E297-8647-EB4B-AD8D-22DF5FFF1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479454-907D-A24A-AA33-3CD4E5B84E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1F46FB-7C9C-F042-9743-F696937B8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5AB3B-B6D4-4D48-827C-384550ABA9E1}"/>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6" name="Footer Placeholder 5">
            <a:extLst>
              <a:ext uri="{FF2B5EF4-FFF2-40B4-BE49-F238E27FC236}">
                <a16:creationId xmlns:a16="http://schemas.microsoft.com/office/drawing/2014/main" id="{741BE410-B591-F947-8E85-1094DE656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128BD-C6C9-CF44-88E3-3EB3E7657BDE}"/>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58067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3888-188F-CA40-9BE5-DF20DC087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8ABF4B-7131-2D4E-80B6-B8C5BA417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3AD5CA-2ABD-3949-8485-5051BA2A5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8E015-CAF3-2B41-8E6F-AED3822D8C0A}"/>
              </a:ext>
            </a:extLst>
          </p:cNvPr>
          <p:cNvSpPr>
            <a:spLocks noGrp="1"/>
          </p:cNvSpPr>
          <p:nvPr>
            <p:ph type="dt" sz="half" idx="10"/>
          </p:nvPr>
        </p:nvSpPr>
        <p:spPr/>
        <p:txBody>
          <a:bodyPr/>
          <a:lstStyle/>
          <a:p>
            <a:fld id="{5C81BCDB-E0E8-2E44-93AE-E61A9DDDD06E}" type="datetimeFigureOut">
              <a:rPr lang="en-US" smtClean="0"/>
              <a:t>3/7/22</a:t>
            </a:fld>
            <a:endParaRPr lang="en-US"/>
          </a:p>
        </p:txBody>
      </p:sp>
      <p:sp>
        <p:nvSpPr>
          <p:cNvPr id="6" name="Footer Placeholder 5">
            <a:extLst>
              <a:ext uri="{FF2B5EF4-FFF2-40B4-BE49-F238E27FC236}">
                <a16:creationId xmlns:a16="http://schemas.microsoft.com/office/drawing/2014/main" id="{8B8821F2-6F69-6846-BE02-476338D23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575B5-2DD4-794C-891F-E23E697887BF}"/>
              </a:ext>
            </a:extLst>
          </p:cNvPr>
          <p:cNvSpPr>
            <a:spLocks noGrp="1"/>
          </p:cNvSpPr>
          <p:nvPr>
            <p:ph type="sldNum" sz="quarter" idx="12"/>
          </p:nvPr>
        </p:nvSpPr>
        <p:spPr/>
        <p:txBody>
          <a:bodyPr/>
          <a:lstStyle/>
          <a:p>
            <a:fld id="{583C108B-0046-1043-B77B-95BF8C6EBF19}" type="slidenum">
              <a:rPr lang="en-US" smtClean="0"/>
              <a:t>‹#›</a:t>
            </a:fld>
            <a:endParaRPr lang="en-US"/>
          </a:p>
        </p:txBody>
      </p:sp>
    </p:spTree>
    <p:extLst>
      <p:ext uri="{BB962C8B-B14F-4D97-AF65-F5344CB8AC3E}">
        <p14:creationId xmlns:p14="http://schemas.microsoft.com/office/powerpoint/2010/main" val="62235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32CE2-ADB4-154E-9CEA-FE7CDC0A71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0D86E7-4DF2-8843-9529-433ECE935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92D4F-0E84-C341-B334-E2BA9F8EE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1BCDB-E0E8-2E44-93AE-E61A9DDDD06E}" type="datetimeFigureOut">
              <a:rPr lang="en-US" smtClean="0"/>
              <a:t>3/7/22</a:t>
            </a:fld>
            <a:endParaRPr lang="en-US"/>
          </a:p>
        </p:txBody>
      </p:sp>
      <p:sp>
        <p:nvSpPr>
          <p:cNvPr id="5" name="Footer Placeholder 4">
            <a:extLst>
              <a:ext uri="{FF2B5EF4-FFF2-40B4-BE49-F238E27FC236}">
                <a16:creationId xmlns:a16="http://schemas.microsoft.com/office/drawing/2014/main" id="{92C053F2-F551-9C4B-AC39-614495F01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D58296-2C6A-8B42-AD23-480995C4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C108B-0046-1043-B77B-95BF8C6EBF19}" type="slidenum">
              <a:rPr lang="en-US" smtClean="0"/>
              <a:t>‹#›</a:t>
            </a:fld>
            <a:endParaRPr lang="en-US"/>
          </a:p>
        </p:txBody>
      </p:sp>
    </p:spTree>
    <p:extLst>
      <p:ext uri="{BB962C8B-B14F-4D97-AF65-F5344CB8AC3E}">
        <p14:creationId xmlns:p14="http://schemas.microsoft.com/office/powerpoint/2010/main" val="945461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3E33-2D79-D840-8A61-0F2F441E387A}"/>
              </a:ext>
            </a:extLst>
          </p:cNvPr>
          <p:cNvSpPr>
            <a:spLocks noGrp="1"/>
          </p:cNvSpPr>
          <p:nvPr>
            <p:ph type="ctrTitle"/>
          </p:nvPr>
        </p:nvSpPr>
        <p:spPr>
          <a:xfrm>
            <a:off x="458912" y="1122363"/>
            <a:ext cx="11274176" cy="2387600"/>
          </a:xfrm>
        </p:spPr>
        <p:txBody>
          <a:bodyPr>
            <a:normAutofit/>
          </a:bodyPr>
          <a:lstStyle/>
          <a:p>
            <a:r>
              <a:rPr lang="en-US" dirty="0"/>
              <a:t>Intro to Sequence Models and Natural Language Processing</a:t>
            </a:r>
            <a:endParaRPr lang="en-US" sz="4000" dirty="0"/>
          </a:p>
        </p:txBody>
      </p:sp>
      <p:sp>
        <p:nvSpPr>
          <p:cNvPr id="3" name="Subtitle 2">
            <a:extLst>
              <a:ext uri="{FF2B5EF4-FFF2-40B4-BE49-F238E27FC236}">
                <a16:creationId xmlns:a16="http://schemas.microsoft.com/office/drawing/2014/main" id="{9ECD4706-C57B-8349-A152-0FEB83E050A0}"/>
              </a:ext>
            </a:extLst>
          </p:cNvPr>
          <p:cNvSpPr>
            <a:spLocks noGrp="1"/>
          </p:cNvSpPr>
          <p:nvPr>
            <p:ph type="subTitle" idx="1"/>
          </p:nvPr>
        </p:nvSpPr>
        <p:spPr>
          <a:xfrm>
            <a:off x="1523999" y="3915807"/>
            <a:ext cx="9236927" cy="1655762"/>
          </a:xfrm>
        </p:spPr>
        <p:txBody>
          <a:bodyPr>
            <a:normAutofit/>
          </a:bodyPr>
          <a:lstStyle/>
          <a:p>
            <a:pPr algn="l"/>
            <a:r>
              <a:rPr lang="en-US" dirty="0"/>
              <a:t>Includes some work by undergraduate researchers:</a:t>
            </a:r>
            <a:br>
              <a:rPr lang="en-US" dirty="0"/>
            </a:br>
            <a:r>
              <a:rPr lang="en-US" dirty="0"/>
              <a:t>April Volzer, Noah Madrid, </a:t>
            </a:r>
            <a:r>
              <a:rPr lang="en-US" dirty="0" err="1"/>
              <a:t>Hyechan</a:t>
            </a:r>
            <a:r>
              <a:rPr lang="en-US" dirty="0"/>
              <a:t> Jun, </a:t>
            </a:r>
            <a:r>
              <a:rPr lang="en-US" dirty="0" err="1"/>
              <a:t>Advait</a:t>
            </a:r>
            <a:r>
              <a:rPr lang="en-US" dirty="0"/>
              <a:t> </a:t>
            </a:r>
            <a:r>
              <a:rPr lang="en-US" dirty="0" err="1"/>
              <a:t>Scaria</a:t>
            </a:r>
            <a:r>
              <a:rPr lang="en-US" dirty="0"/>
              <a:t>, Ha-Ram Koo, Joseph Jinn</a:t>
            </a:r>
            <a:endParaRPr lang="en-US" sz="3600" dirty="0">
              <a:solidFill>
                <a:schemeClr val="accent2"/>
              </a:solidFill>
            </a:endParaRPr>
          </a:p>
        </p:txBody>
      </p:sp>
    </p:spTree>
    <p:extLst>
      <p:ext uri="{BB962C8B-B14F-4D97-AF65-F5344CB8AC3E}">
        <p14:creationId xmlns:p14="http://schemas.microsoft.com/office/powerpoint/2010/main" val="1463728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A672-5BD9-C247-80D5-C7D3D23812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92197B-FF51-474F-A5E7-48DABADCC6E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FABD69B-ABC3-6F43-A44F-18676A851DB3}"/>
              </a:ext>
            </a:extLst>
          </p:cNvPr>
          <p:cNvSpPr>
            <a:spLocks noGrp="1"/>
          </p:cNvSpPr>
          <p:nvPr>
            <p:ph type="sldNum" sz="quarter" idx="12"/>
          </p:nvPr>
        </p:nvSpPr>
        <p:spPr/>
        <p:txBody>
          <a:bodyPr/>
          <a:lstStyle/>
          <a:p>
            <a:fld id="{483E64C8-9FD0-3D49-B6FB-B8BC3DED4072}" type="slidenum">
              <a:rPr lang="en-US" smtClean="0"/>
              <a:t>10</a:t>
            </a:fld>
            <a:endParaRPr lang="en-US"/>
          </a:p>
        </p:txBody>
      </p:sp>
      <p:pic>
        <p:nvPicPr>
          <p:cNvPr id="5" name="Picture 4">
            <a:extLst>
              <a:ext uri="{FF2B5EF4-FFF2-40B4-BE49-F238E27FC236}">
                <a16:creationId xmlns:a16="http://schemas.microsoft.com/office/drawing/2014/main" id="{58CCFDFF-550A-4D4E-88D1-014D9F4A1124}"/>
              </a:ext>
            </a:extLst>
          </p:cNvPr>
          <p:cNvPicPr>
            <a:picLocks noChangeAspect="1"/>
          </p:cNvPicPr>
          <p:nvPr/>
        </p:nvPicPr>
        <p:blipFill>
          <a:blip r:embed="rId3"/>
          <a:stretch>
            <a:fillRect/>
          </a:stretch>
        </p:blipFill>
        <p:spPr>
          <a:xfrm>
            <a:off x="4511618" y="0"/>
            <a:ext cx="3168763" cy="6858000"/>
          </a:xfrm>
          <a:prstGeom prst="rect">
            <a:avLst/>
          </a:prstGeom>
        </p:spPr>
      </p:pic>
      <p:pic>
        <p:nvPicPr>
          <p:cNvPr id="6" name="Picture 5">
            <a:extLst>
              <a:ext uri="{FF2B5EF4-FFF2-40B4-BE49-F238E27FC236}">
                <a16:creationId xmlns:a16="http://schemas.microsoft.com/office/drawing/2014/main" id="{BC075A30-2E31-334A-8712-F1846072A162}"/>
              </a:ext>
            </a:extLst>
          </p:cNvPr>
          <p:cNvPicPr>
            <a:picLocks noChangeAspect="1"/>
          </p:cNvPicPr>
          <p:nvPr/>
        </p:nvPicPr>
        <p:blipFill>
          <a:blip r:embed="rId4"/>
          <a:stretch>
            <a:fillRect/>
          </a:stretch>
        </p:blipFill>
        <p:spPr>
          <a:xfrm>
            <a:off x="4511618" y="0"/>
            <a:ext cx="3168763" cy="6858000"/>
          </a:xfrm>
          <a:prstGeom prst="rect">
            <a:avLst/>
          </a:prstGeom>
        </p:spPr>
      </p:pic>
      <p:pic>
        <p:nvPicPr>
          <p:cNvPr id="7" name="Picture 6">
            <a:extLst>
              <a:ext uri="{FF2B5EF4-FFF2-40B4-BE49-F238E27FC236}">
                <a16:creationId xmlns:a16="http://schemas.microsoft.com/office/drawing/2014/main" id="{BD7C4055-9359-784C-9C04-8843E30C6C35}"/>
              </a:ext>
            </a:extLst>
          </p:cNvPr>
          <p:cNvPicPr>
            <a:picLocks noChangeAspect="1"/>
          </p:cNvPicPr>
          <p:nvPr/>
        </p:nvPicPr>
        <p:blipFill>
          <a:blip r:embed="rId5"/>
          <a:stretch>
            <a:fillRect/>
          </a:stretch>
        </p:blipFill>
        <p:spPr>
          <a:xfrm>
            <a:off x="4511618" y="0"/>
            <a:ext cx="3168763" cy="6858000"/>
          </a:xfrm>
          <a:prstGeom prst="rect">
            <a:avLst/>
          </a:prstGeom>
        </p:spPr>
      </p:pic>
      <p:pic>
        <p:nvPicPr>
          <p:cNvPr id="8" name="Picture 7">
            <a:extLst>
              <a:ext uri="{FF2B5EF4-FFF2-40B4-BE49-F238E27FC236}">
                <a16:creationId xmlns:a16="http://schemas.microsoft.com/office/drawing/2014/main" id="{54BE2F5F-440B-B64B-AC65-13A511537D35}"/>
              </a:ext>
            </a:extLst>
          </p:cNvPr>
          <p:cNvPicPr>
            <a:picLocks noChangeAspect="1"/>
          </p:cNvPicPr>
          <p:nvPr/>
        </p:nvPicPr>
        <p:blipFill>
          <a:blip r:embed="rId6"/>
          <a:stretch>
            <a:fillRect/>
          </a:stretch>
        </p:blipFill>
        <p:spPr>
          <a:xfrm>
            <a:off x="4511618" y="0"/>
            <a:ext cx="3168763" cy="6858000"/>
          </a:xfrm>
          <a:prstGeom prst="rect">
            <a:avLst/>
          </a:prstGeom>
        </p:spPr>
      </p:pic>
      <p:pic>
        <p:nvPicPr>
          <p:cNvPr id="9" name="Picture 8">
            <a:extLst>
              <a:ext uri="{FF2B5EF4-FFF2-40B4-BE49-F238E27FC236}">
                <a16:creationId xmlns:a16="http://schemas.microsoft.com/office/drawing/2014/main" id="{0A4D404B-C525-D04C-B624-63B0FAB27BB3}"/>
              </a:ext>
            </a:extLst>
          </p:cNvPr>
          <p:cNvPicPr>
            <a:picLocks noChangeAspect="1"/>
          </p:cNvPicPr>
          <p:nvPr/>
        </p:nvPicPr>
        <p:blipFill>
          <a:blip r:embed="rId7"/>
          <a:stretch>
            <a:fillRect/>
          </a:stretch>
        </p:blipFill>
        <p:spPr>
          <a:xfrm>
            <a:off x="4511618" y="0"/>
            <a:ext cx="3168763" cy="6858000"/>
          </a:xfrm>
          <a:prstGeom prst="rect">
            <a:avLst/>
          </a:prstGeom>
        </p:spPr>
      </p:pic>
      <p:pic>
        <p:nvPicPr>
          <p:cNvPr id="10" name="Picture 9">
            <a:extLst>
              <a:ext uri="{FF2B5EF4-FFF2-40B4-BE49-F238E27FC236}">
                <a16:creationId xmlns:a16="http://schemas.microsoft.com/office/drawing/2014/main" id="{16FE70A0-A21B-9E48-B7E7-6DD4C95F55A5}"/>
              </a:ext>
            </a:extLst>
          </p:cNvPr>
          <p:cNvPicPr>
            <a:picLocks noChangeAspect="1"/>
          </p:cNvPicPr>
          <p:nvPr/>
        </p:nvPicPr>
        <p:blipFill>
          <a:blip r:embed="rId8"/>
          <a:stretch>
            <a:fillRect/>
          </a:stretch>
        </p:blipFill>
        <p:spPr>
          <a:xfrm>
            <a:off x="4511618" y="0"/>
            <a:ext cx="3168763" cy="6858000"/>
          </a:xfrm>
          <a:prstGeom prst="rect">
            <a:avLst/>
          </a:prstGeom>
        </p:spPr>
      </p:pic>
      <p:pic>
        <p:nvPicPr>
          <p:cNvPr id="11" name="Picture 10">
            <a:extLst>
              <a:ext uri="{FF2B5EF4-FFF2-40B4-BE49-F238E27FC236}">
                <a16:creationId xmlns:a16="http://schemas.microsoft.com/office/drawing/2014/main" id="{E9C29D58-BA10-6D4D-9312-6FD808D09A90}"/>
              </a:ext>
            </a:extLst>
          </p:cNvPr>
          <p:cNvPicPr>
            <a:picLocks noChangeAspect="1"/>
          </p:cNvPicPr>
          <p:nvPr/>
        </p:nvPicPr>
        <p:blipFill>
          <a:blip r:embed="rId9"/>
          <a:stretch>
            <a:fillRect/>
          </a:stretch>
        </p:blipFill>
        <p:spPr>
          <a:xfrm>
            <a:off x="4511618" y="0"/>
            <a:ext cx="3168763" cy="6858000"/>
          </a:xfrm>
          <a:prstGeom prst="rect">
            <a:avLst/>
          </a:prstGeom>
        </p:spPr>
      </p:pic>
      <p:pic>
        <p:nvPicPr>
          <p:cNvPr id="12" name="Picture 11">
            <a:extLst>
              <a:ext uri="{FF2B5EF4-FFF2-40B4-BE49-F238E27FC236}">
                <a16:creationId xmlns:a16="http://schemas.microsoft.com/office/drawing/2014/main" id="{BA7668BC-A167-DF4D-897A-F6D1595D1573}"/>
              </a:ext>
            </a:extLst>
          </p:cNvPr>
          <p:cNvPicPr>
            <a:picLocks noChangeAspect="1"/>
          </p:cNvPicPr>
          <p:nvPr/>
        </p:nvPicPr>
        <p:blipFill>
          <a:blip r:embed="rId10"/>
          <a:stretch>
            <a:fillRect/>
          </a:stretch>
        </p:blipFill>
        <p:spPr>
          <a:xfrm>
            <a:off x="4511618" y="0"/>
            <a:ext cx="3168763" cy="6858000"/>
          </a:xfrm>
          <a:prstGeom prst="rect">
            <a:avLst/>
          </a:prstGeom>
        </p:spPr>
      </p:pic>
      <p:pic>
        <p:nvPicPr>
          <p:cNvPr id="13" name="Picture 12">
            <a:extLst>
              <a:ext uri="{FF2B5EF4-FFF2-40B4-BE49-F238E27FC236}">
                <a16:creationId xmlns:a16="http://schemas.microsoft.com/office/drawing/2014/main" id="{B8D774CB-8F00-DA41-8808-5CF9481BD88D}"/>
              </a:ext>
            </a:extLst>
          </p:cNvPr>
          <p:cNvPicPr>
            <a:picLocks noChangeAspect="1"/>
          </p:cNvPicPr>
          <p:nvPr/>
        </p:nvPicPr>
        <p:blipFill>
          <a:blip r:embed="rId11"/>
          <a:stretch>
            <a:fillRect/>
          </a:stretch>
        </p:blipFill>
        <p:spPr>
          <a:xfrm>
            <a:off x="4511618" y="0"/>
            <a:ext cx="3168763" cy="6858000"/>
          </a:xfrm>
          <a:prstGeom prst="rect">
            <a:avLst/>
          </a:prstGeom>
        </p:spPr>
      </p:pic>
      <p:pic>
        <p:nvPicPr>
          <p:cNvPr id="14" name="Picture 13">
            <a:extLst>
              <a:ext uri="{FF2B5EF4-FFF2-40B4-BE49-F238E27FC236}">
                <a16:creationId xmlns:a16="http://schemas.microsoft.com/office/drawing/2014/main" id="{77627C80-2B93-3147-977E-F76C56C87BDA}"/>
              </a:ext>
            </a:extLst>
          </p:cNvPr>
          <p:cNvPicPr>
            <a:picLocks noChangeAspect="1"/>
          </p:cNvPicPr>
          <p:nvPr/>
        </p:nvPicPr>
        <p:blipFill>
          <a:blip r:embed="rId12"/>
          <a:stretch>
            <a:fillRect/>
          </a:stretch>
        </p:blipFill>
        <p:spPr>
          <a:xfrm>
            <a:off x="4511618" y="0"/>
            <a:ext cx="3168763" cy="6858000"/>
          </a:xfrm>
          <a:prstGeom prst="rect">
            <a:avLst/>
          </a:prstGeom>
        </p:spPr>
      </p:pic>
      <p:pic>
        <p:nvPicPr>
          <p:cNvPr id="15" name="Picture 14">
            <a:extLst>
              <a:ext uri="{FF2B5EF4-FFF2-40B4-BE49-F238E27FC236}">
                <a16:creationId xmlns:a16="http://schemas.microsoft.com/office/drawing/2014/main" id="{5B2DDBD1-0825-B343-B9D7-38465E4A19AF}"/>
              </a:ext>
            </a:extLst>
          </p:cNvPr>
          <p:cNvPicPr>
            <a:picLocks noChangeAspect="1"/>
          </p:cNvPicPr>
          <p:nvPr/>
        </p:nvPicPr>
        <p:blipFill>
          <a:blip r:embed="rId13"/>
          <a:stretch>
            <a:fillRect/>
          </a:stretch>
        </p:blipFill>
        <p:spPr>
          <a:xfrm>
            <a:off x="4511618" y="0"/>
            <a:ext cx="3168763" cy="6858000"/>
          </a:xfrm>
          <a:prstGeom prst="rect">
            <a:avLst/>
          </a:prstGeom>
        </p:spPr>
      </p:pic>
      <p:pic>
        <p:nvPicPr>
          <p:cNvPr id="16" name="Picture 15">
            <a:extLst>
              <a:ext uri="{FF2B5EF4-FFF2-40B4-BE49-F238E27FC236}">
                <a16:creationId xmlns:a16="http://schemas.microsoft.com/office/drawing/2014/main" id="{AB26A759-567B-5849-8A3D-6099E2B703CD}"/>
              </a:ext>
            </a:extLst>
          </p:cNvPr>
          <p:cNvPicPr>
            <a:picLocks noChangeAspect="1"/>
          </p:cNvPicPr>
          <p:nvPr/>
        </p:nvPicPr>
        <p:blipFill>
          <a:blip r:embed="rId14"/>
          <a:stretch>
            <a:fillRect/>
          </a:stretch>
        </p:blipFill>
        <p:spPr>
          <a:xfrm>
            <a:off x="4511618" y="0"/>
            <a:ext cx="3168763" cy="6858000"/>
          </a:xfrm>
          <a:prstGeom prst="rect">
            <a:avLst/>
          </a:prstGeom>
        </p:spPr>
      </p:pic>
      <p:pic>
        <p:nvPicPr>
          <p:cNvPr id="17" name="Picture 16">
            <a:extLst>
              <a:ext uri="{FF2B5EF4-FFF2-40B4-BE49-F238E27FC236}">
                <a16:creationId xmlns:a16="http://schemas.microsoft.com/office/drawing/2014/main" id="{AD0102C7-2688-A043-816D-3E011B6CE353}"/>
              </a:ext>
            </a:extLst>
          </p:cNvPr>
          <p:cNvPicPr>
            <a:picLocks noChangeAspect="1"/>
          </p:cNvPicPr>
          <p:nvPr/>
        </p:nvPicPr>
        <p:blipFill>
          <a:blip r:embed="rId15"/>
          <a:stretch>
            <a:fillRect/>
          </a:stretch>
        </p:blipFill>
        <p:spPr>
          <a:xfrm>
            <a:off x="4511618" y="0"/>
            <a:ext cx="3168763" cy="6858000"/>
          </a:xfrm>
          <a:prstGeom prst="rect">
            <a:avLst/>
          </a:prstGeom>
        </p:spPr>
      </p:pic>
      <p:pic>
        <p:nvPicPr>
          <p:cNvPr id="18" name="Picture 17">
            <a:extLst>
              <a:ext uri="{FF2B5EF4-FFF2-40B4-BE49-F238E27FC236}">
                <a16:creationId xmlns:a16="http://schemas.microsoft.com/office/drawing/2014/main" id="{C7195B87-6FE6-FD46-8895-60A911D56589}"/>
              </a:ext>
            </a:extLst>
          </p:cNvPr>
          <p:cNvPicPr>
            <a:picLocks noChangeAspect="1"/>
          </p:cNvPicPr>
          <p:nvPr/>
        </p:nvPicPr>
        <p:blipFill>
          <a:blip r:embed="rId16"/>
          <a:stretch>
            <a:fillRect/>
          </a:stretch>
        </p:blipFill>
        <p:spPr>
          <a:xfrm>
            <a:off x="4511618" y="0"/>
            <a:ext cx="3168763" cy="6858000"/>
          </a:xfrm>
          <a:prstGeom prst="rect">
            <a:avLst/>
          </a:prstGeom>
        </p:spPr>
      </p:pic>
      <p:pic>
        <p:nvPicPr>
          <p:cNvPr id="19" name="Picture 18">
            <a:extLst>
              <a:ext uri="{FF2B5EF4-FFF2-40B4-BE49-F238E27FC236}">
                <a16:creationId xmlns:a16="http://schemas.microsoft.com/office/drawing/2014/main" id="{FEC8E000-8B2E-C049-B284-36500BE7AEF2}"/>
              </a:ext>
            </a:extLst>
          </p:cNvPr>
          <p:cNvPicPr>
            <a:picLocks noChangeAspect="1"/>
          </p:cNvPicPr>
          <p:nvPr/>
        </p:nvPicPr>
        <p:blipFill>
          <a:blip r:embed="rId17"/>
          <a:stretch>
            <a:fillRect/>
          </a:stretch>
        </p:blipFill>
        <p:spPr>
          <a:xfrm>
            <a:off x="4511618" y="0"/>
            <a:ext cx="3168763" cy="6858000"/>
          </a:xfrm>
          <a:prstGeom prst="rect">
            <a:avLst/>
          </a:prstGeom>
        </p:spPr>
      </p:pic>
      <p:pic>
        <p:nvPicPr>
          <p:cNvPr id="20" name="Picture 19">
            <a:extLst>
              <a:ext uri="{FF2B5EF4-FFF2-40B4-BE49-F238E27FC236}">
                <a16:creationId xmlns:a16="http://schemas.microsoft.com/office/drawing/2014/main" id="{73DF1186-FCAF-FF48-AA59-04CBECFD2CCC}"/>
              </a:ext>
            </a:extLst>
          </p:cNvPr>
          <p:cNvPicPr>
            <a:picLocks noChangeAspect="1"/>
          </p:cNvPicPr>
          <p:nvPr/>
        </p:nvPicPr>
        <p:blipFill>
          <a:blip r:embed="rId18"/>
          <a:stretch>
            <a:fillRect/>
          </a:stretch>
        </p:blipFill>
        <p:spPr>
          <a:xfrm>
            <a:off x="4511618" y="0"/>
            <a:ext cx="3168763" cy="6858000"/>
          </a:xfrm>
          <a:prstGeom prst="rect">
            <a:avLst/>
          </a:prstGeom>
        </p:spPr>
      </p:pic>
    </p:spTree>
    <p:extLst>
      <p:ext uri="{BB962C8B-B14F-4D97-AF65-F5344CB8AC3E}">
        <p14:creationId xmlns:p14="http://schemas.microsoft.com/office/powerpoint/2010/main" val="407768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0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7000"/>
                            </p:stCondLst>
                            <p:childTnLst>
                              <p:par>
                                <p:cTn id="29" presetID="1" presetClass="entr" presetSubtype="0" fill="hold" nodeType="afterEffect">
                                  <p:stCondLst>
                                    <p:cond delay="100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8000"/>
                            </p:stCondLst>
                            <p:childTnLst>
                              <p:par>
                                <p:cTn id="32" presetID="1" presetClass="entr" presetSubtype="0" fill="hold" nodeType="afterEffect">
                                  <p:stCondLst>
                                    <p:cond delay="10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9000"/>
                            </p:stCondLst>
                            <p:childTnLst>
                              <p:par>
                                <p:cTn id="35" presetID="1"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10000"/>
                            </p:stCondLst>
                            <p:childTnLst>
                              <p:par>
                                <p:cTn id="38" presetID="1" presetClass="entr" presetSubtype="0" fill="hold" nodeType="afterEffect">
                                  <p:stCondLst>
                                    <p:cond delay="10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1000"/>
                            </p:stCondLst>
                            <p:childTnLst>
                              <p:par>
                                <p:cTn id="41" presetID="1" presetClass="entr" presetSubtype="0" fill="hold" nodeType="afterEffect">
                                  <p:stCondLst>
                                    <p:cond delay="100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12000"/>
                            </p:stCondLst>
                            <p:childTnLst>
                              <p:par>
                                <p:cTn id="44" presetID="1" presetClass="entr" presetSubtype="0" fill="hold" nodeType="afterEffect">
                                  <p:stCondLst>
                                    <p:cond delay="100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291C6B-CAE7-724D-BCC0-B4BA11F5FEF5}"/>
              </a:ext>
            </a:extLst>
          </p:cNvPr>
          <p:cNvSpPr>
            <a:spLocks noGrp="1"/>
          </p:cNvSpPr>
          <p:nvPr>
            <p:ph type="sldNum" sz="quarter" idx="12"/>
          </p:nvPr>
        </p:nvSpPr>
        <p:spPr/>
        <p:txBody>
          <a:bodyPr/>
          <a:lstStyle/>
          <a:p>
            <a:fld id="{483E64C8-9FD0-3D49-B6FB-B8BC3DED4072}" type="slidenum">
              <a:rPr lang="en-US" smtClean="0"/>
              <a:t>11</a:t>
            </a:fld>
            <a:endParaRPr lang="en-US"/>
          </a:p>
        </p:txBody>
      </p:sp>
      <p:pic>
        <p:nvPicPr>
          <p:cNvPr id="1025" name="Picture 1" descr="iOS Keyboard">
            <a:extLst>
              <a:ext uri="{FF2B5EF4-FFF2-40B4-BE49-F238E27FC236}">
                <a16:creationId xmlns:a16="http://schemas.microsoft.com/office/drawing/2014/main" id="{597B98C1-5381-0B4F-9399-4C68F475FF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202"/>
          <a:stretch/>
        </p:blipFill>
        <p:spPr bwMode="auto">
          <a:xfrm>
            <a:off x="1923003" y="123598"/>
            <a:ext cx="8345993" cy="64153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D12CEF-F25F-E049-9A4B-7551648C7EAB}"/>
              </a:ext>
            </a:extLst>
          </p:cNvPr>
          <p:cNvSpPr/>
          <p:nvPr/>
        </p:nvSpPr>
        <p:spPr>
          <a:xfrm>
            <a:off x="0" y="6488668"/>
            <a:ext cx="2432654" cy="369332"/>
          </a:xfrm>
          <a:prstGeom prst="rect">
            <a:avLst/>
          </a:prstGeom>
        </p:spPr>
        <p:txBody>
          <a:bodyPr wrap="none">
            <a:spAutoFit/>
          </a:bodyPr>
          <a:lstStyle/>
          <a:p>
            <a:r>
              <a:rPr lang="en-US" dirty="0"/>
              <a:t>https://</a:t>
            </a:r>
            <a:r>
              <a:rPr lang="en-US" dirty="0" err="1"/>
              <a:t>xkcd.com</a:t>
            </a:r>
            <a:r>
              <a:rPr lang="en-US" dirty="0"/>
              <a:t>/1427/</a:t>
            </a:r>
          </a:p>
        </p:txBody>
      </p:sp>
      <p:sp>
        <p:nvSpPr>
          <p:cNvPr id="4" name="Rectangle 3">
            <a:extLst>
              <a:ext uri="{FF2B5EF4-FFF2-40B4-BE49-F238E27FC236}">
                <a16:creationId xmlns:a16="http://schemas.microsoft.com/office/drawing/2014/main" id="{3D569730-3DA4-7044-91B2-441354104CBB}"/>
              </a:ext>
            </a:extLst>
          </p:cNvPr>
          <p:cNvSpPr/>
          <p:nvPr/>
        </p:nvSpPr>
        <p:spPr>
          <a:xfrm>
            <a:off x="1814286" y="2699657"/>
            <a:ext cx="2873828" cy="38392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A5DCAB-D2FC-4D46-A0A2-599594A72565}"/>
              </a:ext>
            </a:extLst>
          </p:cNvPr>
          <p:cNvSpPr/>
          <p:nvPr/>
        </p:nvSpPr>
        <p:spPr>
          <a:xfrm>
            <a:off x="7547428" y="2699657"/>
            <a:ext cx="2873828" cy="38392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19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hidden="1">
            <a:extLst>
              <a:ext uri="{FF2B5EF4-FFF2-40B4-BE49-F238E27FC236}">
                <a16:creationId xmlns:a16="http://schemas.microsoft.com/office/drawing/2014/main" id="{6913ADF9-65D8-2F47-AF2B-EB32F566FB5C}"/>
              </a:ext>
            </a:extLst>
          </p:cNvPr>
          <p:cNvPicPr>
            <a:picLocks noChangeAspect="1"/>
          </p:cNvPicPr>
          <p:nvPr/>
        </p:nvPicPr>
        <p:blipFill>
          <a:blip r:embed="rId5"/>
          <a:stretch>
            <a:fillRect/>
          </a:stretch>
        </p:blipFill>
        <p:spPr>
          <a:xfrm>
            <a:off x="5522566" y="-1510683"/>
            <a:ext cx="6323325" cy="3673301"/>
          </a:xfrm>
          <a:prstGeom prst="rect">
            <a:avLst/>
          </a:prstGeom>
        </p:spPr>
      </p:pic>
      <p:pic>
        <p:nvPicPr>
          <p:cNvPr id="4" name="Online Media 5" descr="Smart Compose mobile google blog.mp4">
            <a:hlinkClick r:id="" action="ppaction://media"/>
            <a:extLst>
              <a:ext uri="{FF2B5EF4-FFF2-40B4-BE49-F238E27FC236}">
                <a16:creationId xmlns:a16="http://schemas.microsoft.com/office/drawing/2014/main" id="{59BE85C5-43C1-7547-96CA-34800EDEFD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1952" y="62345"/>
            <a:ext cx="5985164" cy="6733309"/>
          </a:xfrm>
          <a:prstGeom prst="rect">
            <a:avLst/>
          </a:prstGeom>
        </p:spPr>
      </p:pic>
      <p:sp>
        <p:nvSpPr>
          <p:cNvPr id="9" name="Slide Number Placeholder 8">
            <a:extLst>
              <a:ext uri="{FF2B5EF4-FFF2-40B4-BE49-F238E27FC236}">
                <a16:creationId xmlns:a16="http://schemas.microsoft.com/office/drawing/2014/main" id="{8FE331FC-4AAB-C545-8CB4-FE247EB4C899}"/>
              </a:ext>
            </a:extLst>
          </p:cNvPr>
          <p:cNvSpPr>
            <a:spLocks noGrp="1"/>
          </p:cNvSpPr>
          <p:nvPr>
            <p:ph type="sldNum" sz="quarter" idx="12"/>
          </p:nvPr>
        </p:nvSpPr>
        <p:spPr/>
        <p:txBody>
          <a:bodyPr/>
          <a:lstStyle/>
          <a:p>
            <a:fld id="{483E64C8-9FD0-3D49-B6FB-B8BC3DED4072}" type="slidenum">
              <a:rPr lang="en-US" smtClean="0"/>
              <a:t>12</a:t>
            </a:fld>
            <a:endParaRPr lang="en-US"/>
          </a:p>
        </p:txBody>
      </p:sp>
      <p:sp>
        <p:nvSpPr>
          <p:cNvPr id="3" name="Rectangle 2">
            <a:extLst>
              <a:ext uri="{FF2B5EF4-FFF2-40B4-BE49-F238E27FC236}">
                <a16:creationId xmlns:a16="http://schemas.microsoft.com/office/drawing/2014/main" id="{49B0438B-BC1B-1A4A-867F-F4BD741CEC2E}"/>
              </a:ext>
            </a:extLst>
          </p:cNvPr>
          <p:cNvSpPr/>
          <p:nvPr/>
        </p:nvSpPr>
        <p:spPr>
          <a:xfrm>
            <a:off x="226534" y="6584006"/>
            <a:ext cx="6096000" cy="276999"/>
          </a:xfrm>
          <a:prstGeom prst="rect">
            <a:avLst/>
          </a:prstGeom>
        </p:spPr>
        <p:txBody>
          <a:bodyPr>
            <a:spAutoFit/>
          </a:bodyPr>
          <a:lstStyle/>
          <a:p>
            <a:r>
              <a:rPr lang="en-US" sz="1200" dirty="0"/>
              <a:t>https://</a:t>
            </a:r>
            <a:r>
              <a:rPr lang="en-US" sz="1200" dirty="0" err="1"/>
              <a:t>www.blog.google</a:t>
            </a:r>
            <a:r>
              <a:rPr lang="en-US" sz="1200" dirty="0"/>
              <a:t>/products/</a:t>
            </a:r>
            <a:r>
              <a:rPr lang="en-US" sz="1200" dirty="0" err="1"/>
              <a:t>gmail</a:t>
            </a:r>
            <a:r>
              <a:rPr lang="en-US" sz="1200" dirty="0"/>
              <a:t>/subject-write-emails-faster-smart-compose-</a:t>
            </a:r>
            <a:r>
              <a:rPr lang="en-US" sz="1200" dirty="0" err="1"/>
              <a:t>gmail</a:t>
            </a:r>
            <a:r>
              <a:rPr lang="en-US" sz="1200" dirty="0"/>
              <a:t>/</a:t>
            </a:r>
          </a:p>
        </p:txBody>
      </p:sp>
      <p:pic>
        <p:nvPicPr>
          <p:cNvPr id="6" name="Picture 5">
            <a:extLst>
              <a:ext uri="{FF2B5EF4-FFF2-40B4-BE49-F238E27FC236}">
                <a16:creationId xmlns:a16="http://schemas.microsoft.com/office/drawing/2014/main" id="{494D4679-3BB9-074B-8B67-0F4ADBA9FE8B}"/>
              </a:ext>
            </a:extLst>
          </p:cNvPr>
          <p:cNvPicPr>
            <a:picLocks noChangeAspect="1"/>
          </p:cNvPicPr>
          <p:nvPr/>
        </p:nvPicPr>
        <p:blipFill>
          <a:blip r:embed="rId7"/>
          <a:stretch>
            <a:fillRect/>
          </a:stretch>
        </p:blipFill>
        <p:spPr>
          <a:xfrm>
            <a:off x="7498103" y="0"/>
            <a:ext cx="3855697" cy="6858000"/>
          </a:xfrm>
          <a:prstGeom prst="rect">
            <a:avLst/>
          </a:prstGeom>
        </p:spPr>
      </p:pic>
    </p:spTree>
    <p:extLst>
      <p:ext uri="{BB962C8B-B14F-4D97-AF65-F5344CB8AC3E}">
        <p14:creationId xmlns:p14="http://schemas.microsoft.com/office/powerpoint/2010/main" val="428473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39760D-06A5-D344-9E2A-75E2A349349A}"/>
              </a:ext>
            </a:extLst>
          </p:cNvPr>
          <p:cNvSpPr>
            <a:spLocks noGrp="1"/>
          </p:cNvSpPr>
          <p:nvPr>
            <p:ph type="sldNum" sz="quarter" idx="12"/>
          </p:nvPr>
        </p:nvSpPr>
        <p:spPr/>
        <p:txBody>
          <a:bodyPr/>
          <a:lstStyle/>
          <a:p>
            <a:fld id="{483E64C8-9FD0-3D49-B6FB-B8BC3DED4072}" type="slidenum">
              <a:rPr lang="en-US" smtClean="0"/>
              <a:t>13</a:t>
            </a:fld>
            <a:endParaRPr lang="en-US"/>
          </a:p>
        </p:txBody>
      </p:sp>
      <p:pic>
        <p:nvPicPr>
          <p:cNvPr id="4" name="LM" descr="Database">
            <a:extLst>
              <a:ext uri="{FF2B5EF4-FFF2-40B4-BE49-F238E27FC236}">
                <a16:creationId xmlns:a16="http://schemas.microsoft.com/office/drawing/2014/main" id="{BFCC130B-B663-1A46-B2E1-6BE97969F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9943" y="769256"/>
            <a:ext cx="1836057" cy="1836057"/>
          </a:xfrm>
          <a:prstGeom prst="rect">
            <a:avLst/>
          </a:prstGeom>
        </p:spPr>
      </p:pic>
      <p:pic>
        <p:nvPicPr>
          <p:cNvPr id="6" name="Corpus" descr="Books">
            <a:extLst>
              <a:ext uri="{FF2B5EF4-FFF2-40B4-BE49-F238E27FC236}">
                <a16:creationId xmlns:a16="http://schemas.microsoft.com/office/drawing/2014/main" id="{B3130DE6-5DBC-8C4C-87F2-B7738D40D6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199" y="841827"/>
            <a:ext cx="1705430" cy="1705430"/>
          </a:xfrm>
          <a:prstGeom prst="rect">
            <a:avLst/>
          </a:prstGeom>
        </p:spPr>
      </p:pic>
      <p:pic>
        <p:nvPicPr>
          <p:cNvPr id="8" name="Sofar">
            <a:extLst>
              <a:ext uri="{FF2B5EF4-FFF2-40B4-BE49-F238E27FC236}">
                <a16:creationId xmlns:a16="http://schemas.microsoft.com/office/drawing/2014/main" id="{D682B674-806C-B747-AB24-8F757C4780EC}"/>
              </a:ext>
            </a:extLst>
          </p:cNvPr>
          <p:cNvPicPr>
            <a:picLocks noChangeAspect="1"/>
          </p:cNvPicPr>
          <p:nvPr/>
        </p:nvPicPr>
        <p:blipFill rotWithShape="1">
          <a:blip r:embed="rId7"/>
          <a:srcRect t="55873" b="38823"/>
          <a:stretch/>
        </p:blipFill>
        <p:spPr>
          <a:xfrm>
            <a:off x="-11539" y="3947011"/>
            <a:ext cx="4432810" cy="508875"/>
          </a:xfrm>
          <a:prstGeom prst="rect">
            <a:avLst/>
          </a:prstGeom>
        </p:spPr>
      </p:pic>
      <p:pic>
        <p:nvPicPr>
          <p:cNvPr id="9" name="Suggs">
            <a:extLst>
              <a:ext uri="{FF2B5EF4-FFF2-40B4-BE49-F238E27FC236}">
                <a16:creationId xmlns:a16="http://schemas.microsoft.com/office/drawing/2014/main" id="{3661B9F6-3749-2D4B-B0EE-15BE9CF29269}"/>
              </a:ext>
            </a:extLst>
          </p:cNvPr>
          <p:cNvPicPr>
            <a:picLocks noChangeAspect="1"/>
          </p:cNvPicPr>
          <p:nvPr/>
        </p:nvPicPr>
        <p:blipFill rotWithShape="1">
          <a:blip r:embed="rId7"/>
          <a:srcRect t="61177" b="8360"/>
          <a:stretch/>
        </p:blipFill>
        <p:spPr>
          <a:xfrm>
            <a:off x="7638143" y="2485746"/>
            <a:ext cx="4432810" cy="2922530"/>
          </a:xfrm>
          <a:prstGeom prst="rect">
            <a:avLst/>
          </a:prstGeom>
        </p:spPr>
      </p:pic>
      <p:cxnSp>
        <p:nvCxnSpPr>
          <p:cNvPr id="11" name="Straight Arrow Connector 10">
            <a:extLst>
              <a:ext uri="{FF2B5EF4-FFF2-40B4-BE49-F238E27FC236}">
                <a16:creationId xmlns:a16="http://schemas.microsoft.com/office/drawing/2014/main" id="{7102B148-B119-6C43-91F4-FDDA0692E9C6}"/>
              </a:ext>
            </a:extLst>
          </p:cNvPr>
          <p:cNvCxnSpPr>
            <a:cxnSpLocks/>
            <a:stCxn id="8" idx="0"/>
          </p:cNvCxnSpPr>
          <p:nvPr/>
        </p:nvCxnSpPr>
        <p:spPr>
          <a:xfrm rot="5400000" flipH="1" flipV="1">
            <a:off x="2242696" y="1958571"/>
            <a:ext cx="1950610" cy="2026271"/>
          </a:xfrm>
          <a:prstGeom prst="curvedConnector2">
            <a:avLst/>
          </a:prstGeom>
          <a:ln w="44450">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E94ACAA-7585-1F4B-A55A-5D16C51DB4F1}"/>
              </a:ext>
            </a:extLst>
          </p:cNvPr>
          <p:cNvCxnSpPr>
            <a:cxnSpLocks/>
          </p:cNvCxnSpPr>
          <p:nvPr/>
        </p:nvCxnSpPr>
        <p:spPr>
          <a:xfrm>
            <a:off x="6096000" y="1937698"/>
            <a:ext cx="1542143" cy="725672"/>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D5D7DE38-0995-CA48-87C7-D52E56911C81}"/>
              </a:ext>
            </a:extLst>
          </p:cNvPr>
          <p:cNvCxnSpPr>
            <a:cxnSpLocks/>
            <a:stCxn id="6" idx="3"/>
            <a:endCxn id="4" idx="1"/>
          </p:cNvCxnSpPr>
          <p:nvPr/>
        </p:nvCxnSpPr>
        <p:spPr>
          <a:xfrm flipV="1">
            <a:off x="3178629" y="1687285"/>
            <a:ext cx="1081314" cy="7257"/>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5D94D7B8-098B-AB44-8597-545B86064D31}"/>
              </a:ext>
            </a:extLst>
          </p:cNvPr>
          <p:cNvSpPr txBox="1"/>
          <p:nvPr/>
        </p:nvSpPr>
        <p:spPr>
          <a:xfrm>
            <a:off x="1611295" y="472495"/>
            <a:ext cx="1429237" cy="369332"/>
          </a:xfrm>
          <a:prstGeom prst="rect">
            <a:avLst/>
          </a:prstGeom>
          <a:noFill/>
        </p:spPr>
        <p:txBody>
          <a:bodyPr wrap="none" rtlCol="0">
            <a:spAutoFit/>
          </a:bodyPr>
          <a:lstStyle/>
          <a:p>
            <a:r>
              <a:rPr lang="en-US" dirty="0">
                <a:solidFill>
                  <a:schemeClr val="accent2"/>
                </a:solidFill>
              </a:rPr>
              <a:t>Training </a:t>
            </a:r>
            <a:r>
              <a:rPr lang="en-US" b="1" dirty="0">
                <a:solidFill>
                  <a:schemeClr val="accent2"/>
                </a:solidFill>
              </a:rPr>
              <a:t>Data</a:t>
            </a:r>
            <a:endParaRPr lang="en-US" dirty="0">
              <a:solidFill>
                <a:schemeClr val="accent2"/>
              </a:solidFill>
            </a:endParaRPr>
          </a:p>
        </p:txBody>
      </p:sp>
      <p:sp>
        <p:nvSpPr>
          <p:cNvPr id="20" name="TextBox 19">
            <a:extLst>
              <a:ext uri="{FF2B5EF4-FFF2-40B4-BE49-F238E27FC236}">
                <a16:creationId xmlns:a16="http://schemas.microsoft.com/office/drawing/2014/main" id="{4007AF16-4E58-C64A-A715-E49EBEB1A1B6}"/>
              </a:ext>
            </a:extLst>
          </p:cNvPr>
          <p:cNvSpPr txBox="1"/>
          <p:nvPr/>
        </p:nvSpPr>
        <p:spPr>
          <a:xfrm>
            <a:off x="4427070" y="457981"/>
            <a:ext cx="1752083" cy="369332"/>
          </a:xfrm>
          <a:prstGeom prst="rect">
            <a:avLst/>
          </a:prstGeom>
          <a:noFill/>
        </p:spPr>
        <p:txBody>
          <a:bodyPr wrap="none" rtlCol="0">
            <a:spAutoFit/>
          </a:bodyPr>
          <a:lstStyle/>
          <a:p>
            <a:r>
              <a:rPr lang="en-US" b="1" dirty="0">
                <a:solidFill>
                  <a:schemeClr val="accent2"/>
                </a:solidFill>
              </a:rPr>
              <a:t>Language Model</a:t>
            </a:r>
          </a:p>
        </p:txBody>
      </p:sp>
      <p:sp>
        <p:nvSpPr>
          <p:cNvPr id="21" name="TextBox 20">
            <a:extLst>
              <a:ext uri="{FF2B5EF4-FFF2-40B4-BE49-F238E27FC236}">
                <a16:creationId xmlns:a16="http://schemas.microsoft.com/office/drawing/2014/main" id="{54B5C3B2-E1F5-3045-AA07-FAB5C0F7B620}"/>
              </a:ext>
            </a:extLst>
          </p:cNvPr>
          <p:cNvSpPr txBox="1"/>
          <p:nvPr/>
        </p:nvSpPr>
        <p:spPr>
          <a:xfrm>
            <a:off x="1048127" y="4799726"/>
            <a:ext cx="1992405" cy="369332"/>
          </a:xfrm>
          <a:prstGeom prst="rect">
            <a:avLst/>
          </a:prstGeom>
          <a:noFill/>
        </p:spPr>
        <p:txBody>
          <a:bodyPr wrap="none" rtlCol="0">
            <a:spAutoFit/>
          </a:bodyPr>
          <a:lstStyle/>
          <a:p>
            <a:r>
              <a:rPr lang="en-US" dirty="0">
                <a:solidFill>
                  <a:schemeClr val="accent2"/>
                </a:solidFill>
              </a:rPr>
              <a:t>Writing in progress</a:t>
            </a:r>
          </a:p>
        </p:txBody>
      </p:sp>
      <p:sp>
        <p:nvSpPr>
          <p:cNvPr id="31" name="TextBox 30">
            <a:extLst>
              <a:ext uri="{FF2B5EF4-FFF2-40B4-BE49-F238E27FC236}">
                <a16:creationId xmlns:a16="http://schemas.microsoft.com/office/drawing/2014/main" id="{D19BCAB8-84B4-734F-90A7-3F85E66F1E47}"/>
              </a:ext>
            </a:extLst>
          </p:cNvPr>
          <p:cNvSpPr txBox="1"/>
          <p:nvPr/>
        </p:nvSpPr>
        <p:spPr>
          <a:xfrm>
            <a:off x="5932917" y="1230269"/>
            <a:ext cx="1382494" cy="646331"/>
          </a:xfrm>
          <a:prstGeom prst="rect">
            <a:avLst/>
          </a:prstGeom>
          <a:noFill/>
        </p:spPr>
        <p:txBody>
          <a:bodyPr wrap="none" rtlCol="0">
            <a:spAutoFit/>
          </a:bodyPr>
          <a:lstStyle/>
          <a:p>
            <a:r>
              <a:rPr lang="en-US" b="1" dirty="0">
                <a:solidFill>
                  <a:schemeClr val="accent2"/>
                </a:solidFill>
              </a:rPr>
              <a:t>Next-Word</a:t>
            </a:r>
            <a:br>
              <a:rPr lang="en-US" b="1" dirty="0">
                <a:solidFill>
                  <a:schemeClr val="accent2"/>
                </a:solidFill>
              </a:rPr>
            </a:br>
            <a:r>
              <a:rPr lang="en-US" b="1" dirty="0">
                <a:solidFill>
                  <a:schemeClr val="accent2"/>
                </a:solidFill>
              </a:rPr>
              <a:t>Probabilities</a:t>
            </a:r>
          </a:p>
        </p:txBody>
      </p:sp>
      <p:sp>
        <p:nvSpPr>
          <p:cNvPr id="32" name="TextBox 31">
            <a:extLst>
              <a:ext uri="{FF2B5EF4-FFF2-40B4-BE49-F238E27FC236}">
                <a16:creationId xmlns:a16="http://schemas.microsoft.com/office/drawing/2014/main" id="{E845BCA1-91FE-A14F-9E0B-E095D3D71F64}"/>
              </a:ext>
            </a:extLst>
          </p:cNvPr>
          <p:cNvSpPr txBox="1"/>
          <p:nvPr/>
        </p:nvSpPr>
        <p:spPr>
          <a:xfrm>
            <a:off x="9093003" y="1996403"/>
            <a:ext cx="1313245" cy="369332"/>
          </a:xfrm>
          <a:prstGeom prst="rect">
            <a:avLst/>
          </a:prstGeom>
          <a:noFill/>
        </p:spPr>
        <p:txBody>
          <a:bodyPr wrap="none" rtlCol="0">
            <a:spAutoFit/>
          </a:bodyPr>
          <a:lstStyle/>
          <a:p>
            <a:r>
              <a:rPr lang="en-US" b="1" dirty="0">
                <a:solidFill>
                  <a:schemeClr val="accent2"/>
                </a:solidFill>
              </a:rPr>
              <a:t>Suggestions</a:t>
            </a:r>
          </a:p>
        </p:txBody>
      </p:sp>
    </p:spTree>
    <p:extLst>
      <p:ext uri="{BB962C8B-B14F-4D97-AF65-F5344CB8AC3E}">
        <p14:creationId xmlns:p14="http://schemas.microsoft.com/office/powerpoint/2010/main" val="385602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CB32-9214-2F4E-9448-5E8590DB14A6}"/>
              </a:ext>
            </a:extLst>
          </p:cNvPr>
          <p:cNvSpPr>
            <a:spLocks noGrp="1"/>
          </p:cNvSpPr>
          <p:nvPr>
            <p:ph type="title"/>
          </p:nvPr>
        </p:nvSpPr>
        <p:spPr/>
        <p:txBody>
          <a:bodyPr/>
          <a:lstStyle/>
          <a:p>
            <a:r>
              <a:rPr lang="en-US" dirty="0"/>
              <a:t>Predictive Text Suggestions</a:t>
            </a:r>
          </a:p>
        </p:txBody>
      </p:sp>
      <p:sp>
        <p:nvSpPr>
          <p:cNvPr id="3" name="Content Placeholder 2">
            <a:extLst>
              <a:ext uri="{FF2B5EF4-FFF2-40B4-BE49-F238E27FC236}">
                <a16:creationId xmlns:a16="http://schemas.microsoft.com/office/drawing/2014/main" id="{47AE3115-F417-E84C-A2F0-5C918886DA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9E05537-787C-724A-9A03-B640AED98D77}"/>
              </a:ext>
            </a:extLst>
          </p:cNvPr>
          <p:cNvPicPr>
            <a:picLocks noChangeAspect="1"/>
          </p:cNvPicPr>
          <p:nvPr/>
        </p:nvPicPr>
        <p:blipFill>
          <a:blip r:embed="rId2"/>
          <a:stretch>
            <a:fillRect/>
          </a:stretch>
        </p:blipFill>
        <p:spPr>
          <a:xfrm>
            <a:off x="7937015" y="0"/>
            <a:ext cx="3855697" cy="6858000"/>
          </a:xfrm>
          <a:prstGeom prst="rect">
            <a:avLst/>
          </a:prstGeom>
        </p:spPr>
      </p:pic>
      <p:pic>
        <p:nvPicPr>
          <p:cNvPr id="2050" name="Picture 2">
            <a:extLst>
              <a:ext uri="{FF2B5EF4-FFF2-40B4-BE49-F238E27FC236}">
                <a16:creationId xmlns:a16="http://schemas.microsoft.com/office/drawing/2014/main" id="{43CD2AC1-FA50-A14C-8BEB-74706C4DCD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11" t="3991" r="32978" b="4605"/>
          <a:stretch/>
        </p:blipFill>
        <p:spPr bwMode="auto">
          <a:xfrm>
            <a:off x="-201146" y="1375981"/>
            <a:ext cx="3246215" cy="6268403"/>
          </a:xfrm>
          <a:prstGeom prst="rect">
            <a:avLst/>
          </a:prstGeom>
          <a:noFill/>
          <a:extLst>
            <a:ext uri="{909E8E84-426E-40DD-AFC4-6F175D3DCCD1}">
              <a14:hiddenFill xmlns:a14="http://schemas.microsoft.com/office/drawing/2010/main">
                <a:solidFill>
                  <a:srgbClr val="FFFFFF"/>
                </a:solidFill>
              </a14:hiddenFill>
            </a:ext>
          </a:extLst>
        </p:spPr>
      </p:pic>
      <p:pic>
        <p:nvPicPr>
          <p:cNvPr id="6" name="Suggs">
            <a:extLst>
              <a:ext uri="{FF2B5EF4-FFF2-40B4-BE49-F238E27FC236}">
                <a16:creationId xmlns:a16="http://schemas.microsoft.com/office/drawing/2014/main" id="{A9C5142A-BC29-AF43-B103-90C2A89C6CB5}"/>
              </a:ext>
            </a:extLst>
          </p:cNvPr>
          <p:cNvPicPr>
            <a:picLocks noChangeAspect="1"/>
          </p:cNvPicPr>
          <p:nvPr/>
        </p:nvPicPr>
        <p:blipFill rotWithShape="1">
          <a:blip r:embed="rId4"/>
          <a:srcRect t="61177" b="8360"/>
          <a:stretch/>
        </p:blipFill>
        <p:spPr>
          <a:xfrm>
            <a:off x="3065293" y="2526879"/>
            <a:ext cx="4432810" cy="2922530"/>
          </a:xfrm>
          <a:prstGeom prst="rect">
            <a:avLst/>
          </a:prstGeom>
        </p:spPr>
      </p:pic>
    </p:spTree>
    <p:extLst>
      <p:ext uri="{BB962C8B-B14F-4D97-AF65-F5344CB8AC3E}">
        <p14:creationId xmlns:p14="http://schemas.microsoft.com/office/powerpoint/2010/main" val="1113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2F001-C46E-1345-AA8E-1F19B5D5F4E3}"/>
              </a:ext>
            </a:extLst>
          </p:cNvPr>
          <p:cNvSpPr/>
          <p:nvPr/>
        </p:nvSpPr>
        <p:spPr>
          <a:xfrm>
            <a:off x="1262743" y="2082798"/>
            <a:ext cx="9666514" cy="2692404"/>
          </a:xfrm>
          <a:prstGeom prst="rect">
            <a:avLst/>
          </a:prstGeom>
        </p:spPr>
        <p:txBody>
          <a:bodyPr wrap="square">
            <a:spAutoFit/>
          </a:bodyPr>
          <a:lstStyle/>
          <a:p>
            <a:pPr algn="ctr">
              <a:lnSpc>
                <a:spcPct val="120000"/>
              </a:lnSpc>
            </a:pPr>
            <a:r>
              <a:rPr lang="en-US" sz="4800" dirty="0"/>
              <a:t>The </a:t>
            </a:r>
            <a:r>
              <a:rPr lang="en-US" sz="4800" b="1" dirty="0"/>
              <a:t>text that people write </a:t>
            </a:r>
            <a:br>
              <a:rPr lang="en-US" sz="4800" dirty="0"/>
            </a:br>
            <a:r>
              <a:rPr lang="en-US" sz="4800" dirty="0"/>
              <a:t>using predictive text entry systems reflects </a:t>
            </a:r>
            <a:r>
              <a:rPr lang="en-US" sz="4800" b="1" dirty="0"/>
              <a:t>biases</a:t>
            </a:r>
            <a:r>
              <a:rPr lang="en-US" sz="4800" dirty="0"/>
              <a:t> of these systems.</a:t>
            </a:r>
          </a:p>
        </p:txBody>
      </p:sp>
      <p:sp>
        <p:nvSpPr>
          <p:cNvPr id="3" name="Rectangle 2">
            <a:extLst>
              <a:ext uri="{FF2B5EF4-FFF2-40B4-BE49-F238E27FC236}">
                <a16:creationId xmlns:a16="http://schemas.microsoft.com/office/drawing/2014/main" id="{202F09B7-1D55-5C47-B05D-286B7653B4A4}"/>
              </a:ext>
            </a:extLst>
          </p:cNvPr>
          <p:cNvSpPr/>
          <p:nvPr/>
        </p:nvSpPr>
        <p:spPr>
          <a:xfrm>
            <a:off x="529416" y="428563"/>
            <a:ext cx="11270698" cy="769441"/>
          </a:xfrm>
          <a:prstGeom prst="rect">
            <a:avLst/>
          </a:prstGeom>
        </p:spPr>
        <p:txBody>
          <a:bodyPr wrap="square">
            <a:spAutoFit/>
          </a:bodyPr>
          <a:lstStyle/>
          <a:p>
            <a:r>
              <a:rPr lang="en-US" sz="4400" dirty="0">
                <a:solidFill>
                  <a:schemeClr val="accent1">
                    <a:lumMod val="50000"/>
                  </a:schemeClr>
                </a:solidFill>
              </a:rPr>
              <a:t>How do predictive suggestions shape content?</a:t>
            </a:r>
          </a:p>
        </p:txBody>
      </p:sp>
      <p:sp>
        <p:nvSpPr>
          <p:cNvPr id="4" name="Slide Number Placeholder 3">
            <a:extLst>
              <a:ext uri="{FF2B5EF4-FFF2-40B4-BE49-F238E27FC236}">
                <a16:creationId xmlns:a16="http://schemas.microsoft.com/office/drawing/2014/main" id="{952DAA32-75D4-E14E-9954-C1BDF49B0FD6}"/>
              </a:ext>
            </a:extLst>
          </p:cNvPr>
          <p:cNvSpPr>
            <a:spLocks noGrp="1"/>
          </p:cNvSpPr>
          <p:nvPr>
            <p:ph type="sldNum" sz="quarter" idx="12"/>
          </p:nvPr>
        </p:nvSpPr>
        <p:spPr/>
        <p:txBody>
          <a:bodyPr/>
          <a:lstStyle/>
          <a:p>
            <a:fld id="{483E64C8-9FD0-3D49-B6FB-B8BC3DED4072}" type="slidenum">
              <a:rPr lang="en-US" smtClean="0"/>
              <a:t>15</a:t>
            </a:fld>
            <a:endParaRPr lang="en-US"/>
          </a:p>
        </p:txBody>
      </p:sp>
      <p:sp>
        <p:nvSpPr>
          <p:cNvPr id="5" name="Rectangle 4">
            <a:extLst>
              <a:ext uri="{FF2B5EF4-FFF2-40B4-BE49-F238E27FC236}">
                <a16:creationId xmlns:a16="http://schemas.microsoft.com/office/drawing/2014/main" id="{ACD4D3D7-2B73-C442-B00B-37E9DD30CA68}"/>
              </a:ext>
            </a:extLst>
          </p:cNvPr>
          <p:cNvSpPr/>
          <p:nvPr/>
        </p:nvSpPr>
        <p:spPr>
          <a:xfrm>
            <a:off x="3764095" y="5659996"/>
            <a:ext cx="6975628" cy="369332"/>
          </a:xfrm>
          <a:prstGeom prst="rect">
            <a:avLst/>
          </a:prstGeom>
        </p:spPr>
        <p:txBody>
          <a:bodyPr wrap="none">
            <a:spAutoFit/>
          </a:bodyPr>
          <a:lstStyle/>
          <a:p>
            <a:r>
              <a:rPr lang="en-US" dirty="0"/>
              <a:t>Bias </a:t>
            </a:r>
            <a:r>
              <a:rPr lang="en-US" i="1" dirty="0"/>
              <a:t>noun</a:t>
            </a:r>
            <a:r>
              <a:rPr lang="en-US" dirty="0"/>
              <a:t>. disproportionate weight in favor of or against an idea or thing</a:t>
            </a:r>
          </a:p>
        </p:txBody>
      </p:sp>
      <p:sp>
        <p:nvSpPr>
          <p:cNvPr id="6" name="Rectangle 5">
            <a:extLst>
              <a:ext uri="{FF2B5EF4-FFF2-40B4-BE49-F238E27FC236}">
                <a16:creationId xmlns:a16="http://schemas.microsoft.com/office/drawing/2014/main" id="{DB1B6937-4C54-BA4B-83E9-9B670A43D3EA}"/>
              </a:ext>
            </a:extLst>
          </p:cNvPr>
          <p:cNvSpPr/>
          <p:nvPr/>
        </p:nvSpPr>
        <p:spPr>
          <a:xfrm>
            <a:off x="2231394" y="2705725"/>
            <a:ext cx="7729212" cy="1446550"/>
          </a:xfrm>
          <a:prstGeom prst="rect">
            <a:avLst/>
          </a:prstGeom>
        </p:spPr>
        <p:txBody>
          <a:bodyPr wrap="square">
            <a:spAutoFit/>
          </a:bodyPr>
          <a:lstStyle/>
          <a:p>
            <a:pPr algn="ctr"/>
            <a:r>
              <a:rPr lang="en-US" sz="4400" dirty="0"/>
              <a:t>“I have a phrase in mind and use suggestions that match.”</a:t>
            </a:r>
          </a:p>
        </p:txBody>
      </p:sp>
      <p:sp>
        <p:nvSpPr>
          <p:cNvPr id="7" name="Rectangle 6">
            <a:extLst>
              <a:ext uri="{FF2B5EF4-FFF2-40B4-BE49-F238E27FC236}">
                <a16:creationId xmlns:a16="http://schemas.microsoft.com/office/drawing/2014/main" id="{36F5A500-81AC-534F-B6FF-7210975654FE}"/>
              </a:ext>
            </a:extLst>
          </p:cNvPr>
          <p:cNvSpPr/>
          <p:nvPr/>
        </p:nvSpPr>
        <p:spPr>
          <a:xfrm>
            <a:off x="2216880" y="2792811"/>
            <a:ext cx="7729212" cy="769441"/>
          </a:xfrm>
          <a:prstGeom prst="rect">
            <a:avLst/>
          </a:prstGeom>
        </p:spPr>
        <p:txBody>
          <a:bodyPr wrap="square">
            <a:spAutoFit/>
          </a:bodyPr>
          <a:lstStyle/>
          <a:p>
            <a:pPr algn="ctr"/>
            <a:endParaRPr lang="en-US" sz="4400" dirty="0"/>
          </a:p>
        </p:txBody>
      </p:sp>
    </p:spTree>
    <p:extLst>
      <p:ext uri="{BB962C8B-B14F-4D97-AF65-F5344CB8AC3E}">
        <p14:creationId xmlns:p14="http://schemas.microsoft.com/office/powerpoint/2010/main" val="34459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B24860-B0B1-814A-8FF6-B76AC2A8EFA3}"/>
              </a:ext>
            </a:extLst>
          </p:cNvPr>
          <p:cNvSpPr>
            <a:spLocks noGrp="1"/>
          </p:cNvSpPr>
          <p:nvPr>
            <p:ph type="title"/>
          </p:nvPr>
        </p:nvSpPr>
        <p:spPr/>
        <p:txBody>
          <a:bodyPr/>
          <a:lstStyle/>
          <a:p>
            <a:r>
              <a:rPr lang="en-US" dirty="0"/>
              <a:t>How might predictions shape us?</a:t>
            </a:r>
          </a:p>
        </p:txBody>
      </p:sp>
      <p:sp>
        <p:nvSpPr>
          <p:cNvPr id="4" name="Content Placeholder 3">
            <a:extLst>
              <a:ext uri="{FF2B5EF4-FFF2-40B4-BE49-F238E27FC236}">
                <a16:creationId xmlns:a16="http://schemas.microsoft.com/office/drawing/2014/main" id="{039BE0BD-A263-BE40-AFA3-1EC1E26A05CD}"/>
              </a:ext>
            </a:extLst>
          </p:cNvPr>
          <p:cNvSpPr>
            <a:spLocks noGrp="1"/>
          </p:cNvSpPr>
          <p:nvPr>
            <p:ph idx="1"/>
          </p:nvPr>
        </p:nvSpPr>
        <p:spPr>
          <a:xfrm>
            <a:off x="838200" y="1825625"/>
            <a:ext cx="10876472" cy="4351338"/>
          </a:xfrm>
        </p:spPr>
        <p:txBody>
          <a:bodyPr/>
          <a:lstStyle/>
          <a:p>
            <a:r>
              <a:rPr lang="en-US" dirty="0"/>
              <a:t>Writing choices are made in-the-moment</a:t>
            </a:r>
          </a:p>
          <a:p>
            <a:r>
              <a:rPr lang="en-US" dirty="0"/>
              <a:t>Suggestions are offered after </a:t>
            </a:r>
            <a:r>
              <a:rPr lang="en-US" i="1" dirty="0"/>
              <a:t>each character typed</a:t>
            </a:r>
            <a:r>
              <a:rPr lang="en-US" dirty="0"/>
              <a:t> — several per second</a:t>
            </a:r>
          </a:p>
          <a:p>
            <a:endParaRPr lang="en-US" dirty="0"/>
          </a:p>
          <a:p>
            <a:pPr marL="0" indent="0">
              <a:buNone/>
            </a:pPr>
            <a:r>
              <a:rPr lang="en-US" dirty="0"/>
              <a:t>Prior studies </a:t>
            </a:r>
            <a:r>
              <a:rPr lang="en-US" i="1" dirty="0"/>
              <a:t>couldn’t</a:t>
            </a:r>
            <a:r>
              <a:rPr lang="en-US" dirty="0"/>
              <a:t> measure this</a:t>
            </a:r>
          </a:p>
          <a:p>
            <a:r>
              <a:rPr lang="en-US" dirty="0"/>
              <a:t>Transcription tasks: “Type this”</a:t>
            </a:r>
          </a:p>
          <a:p>
            <a:r>
              <a:rPr lang="en-US" dirty="0"/>
              <a:t>Speed and accuracy measures</a:t>
            </a:r>
          </a:p>
          <a:p>
            <a:endParaRPr lang="en-US" dirty="0"/>
          </a:p>
        </p:txBody>
      </p:sp>
      <p:sp>
        <p:nvSpPr>
          <p:cNvPr id="2" name="Slide Number Placeholder 1">
            <a:extLst>
              <a:ext uri="{FF2B5EF4-FFF2-40B4-BE49-F238E27FC236}">
                <a16:creationId xmlns:a16="http://schemas.microsoft.com/office/drawing/2014/main" id="{E4C0DE9E-B3E8-7A40-9156-B5048DEC8A6E}"/>
              </a:ext>
            </a:extLst>
          </p:cNvPr>
          <p:cNvSpPr>
            <a:spLocks noGrp="1"/>
          </p:cNvSpPr>
          <p:nvPr>
            <p:ph type="sldNum" sz="quarter" idx="12"/>
          </p:nvPr>
        </p:nvSpPr>
        <p:spPr/>
        <p:txBody>
          <a:bodyPr/>
          <a:lstStyle/>
          <a:p>
            <a:fld id="{483E64C8-9FD0-3D49-B6FB-B8BC3DED4072}" type="slidenum">
              <a:rPr lang="en-US" smtClean="0"/>
              <a:t>16</a:t>
            </a:fld>
            <a:endParaRPr lang="en-US"/>
          </a:p>
        </p:txBody>
      </p:sp>
    </p:spTree>
    <p:extLst>
      <p:ext uri="{BB962C8B-B14F-4D97-AF65-F5344CB8AC3E}">
        <p14:creationId xmlns:p14="http://schemas.microsoft.com/office/powerpoint/2010/main" val="90623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0DB4-3A9A-C140-AED8-136CA0310268}"/>
              </a:ext>
            </a:extLst>
          </p:cNvPr>
          <p:cNvSpPr>
            <a:spLocks noGrp="1"/>
          </p:cNvSpPr>
          <p:nvPr>
            <p:ph type="title"/>
          </p:nvPr>
        </p:nvSpPr>
        <p:spPr/>
        <p:txBody>
          <a:bodyPr/>
          <a:lstStyle/>
          <a:p>
            <a:r>
              <a:rPr lang="en-US" dirty="0"/>
              <a:t>Word Suggestions Discourage the Unexpected</a:t>
            </a:r>
          </a:p>
        </p:txBody>
      </p:sp>
      <p:sp>
        <p:nvSpPr>
          <p:cNvPr id="3" name="Text Placeholder 2">
            <a:extLst>
              <a:ext uri="{FF2B5EF4-FFF2-40B4-BE49-F238E27FC236}">
                <a16:creationId xmlns:a16="http://schemas.microsoft.com/office/drawing/2014/main" id="{030031EF-3130-4740-8EF9-1595A56C5F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1128FF-BF21-D34E-9D8B-345698467CAD}"/>
              </a:ext>
            </a:extLst>
          </p:cNvPr>
          <p:cNvSpPr>
            <a:spLocks noGrp="1"/>
          </p:cNvSpPr>
          <p:nvPr>
            <p:ph type="sldNum" sz="quarter" idx="12"/>
          </p:nvPr>
        </p:nvSpPr>
        <p:spPr/>
        <p:txBody>
          <a:bodyPr/>
          <a:lstStyle/>
          <a:p>
            <a:fld id="{483E64C8-9FD0-3D49-B6FB-B8BC3DED4072}" type="slidenum">
              <a:rPr lang="en-US" smtClean="0"/>
              <a:t>17</a:t>
            </a:fld>
            <a:endParaRPr lang="en-US"/>
          </a:p>
        </p:txBody>
      </p:sp>
    </p:spTree>
    <p:extLst>
      <p:ext uri="{BB962C8B-B14F-4D97-AF65-F5344CB8AC3E}">
        <p14:creationId xmlns:p14="http://schemas.microsoft.com/office/powerpoint/2010/main" val="170636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DE58-0C31-FF42-969B-67763C2FD7C3}"/>
              </a:ext>
            </a:extLst>
          </p:cNvPr>
          <p:cNvSpPr>
            <a:spLocks noGrp="1"/>
          </p:cNvSpPr>
          <p:nvPr>
            <p:ph type="title"/>
          </p:nvPr>
        </p:nvSpPr>
        <p:spPr/>
        <p:txBody>
          <a:bodyPr/>
          <a:lstStyle/>
          <a:p>
            <a:r>
              <a:rPr lang="en-US" dirty="0"/>
              <a:t>Predictive Text Suggests what’s Most Expected</a:t>
            </a:r>
          </a:p>
        </p:txBody>
      </p:sp>
      <p:sp>
        <p:nvSpPr>
          <p:cNvPr id="4" name="Rectangle 3">
            <a:extLst>
              <a:ext uri="{FF2B5EF4-FFF2-40B4-BE49-F238E27FC236}">
                <a16:creationId xmlns:a16="http://schemas.microsoft.com/office/drawing/2014/main" id="{CC4EB6B8-2B25-304F-AAC1-3DD413974791}"/>
              </a:ext>
            </a:extLst>
          </p:cNvPr>
          <p:cNvSpPr/>
          <p:nvPr/>
        </p:nvSpPr>
        <p:spPr>
          <a:xfrm>
            <a:off x="2779488" y="1724352"/>
            <a:ext cx="1139370" cy="8125301"/>
          </a:xfrm>
          <a:prstGeom prst="rect">
            <a:avLst/>
          </a:prstGeom>
        </p:spPr>
        <p:txBody>
          <a:bodyPr wrap="square">
            <a:spAutoFit/>
          </a:bodyPr>
          <a:lstStyle/>
          <a:p>
            <a:r>
              <a:rPr lang="en-US" b="1" dirty="0"/>
              <a:t>take</a:t>
            </a:r>
          </a:p>
          <a:p>
            <a:r>
              <a:rPr lang="en-US" b="1" dirty="0"/>
              <a:t>go</a:t>
            </a:r>
          </a:p>
          <a:p>
            <a:r>
              <a:rPr lang="en-US" b="1" dirty="0"/>
              <a:t>attend</a:t>
            </a:r>
          </a:p>
          <a:p>
            <a:r>
              <a:rPr lang="en-US" dirty="0">
                <a:solidFill>
                  <a:schemeClr val="bg1">
                    <a:lumMod val="65000"/>
                  </a:schemeClr>
                </a:solidFill>
              </a:rPr>
              <a:t>visit</a:t>
            </a:r>
          </a:p>
          <a:p>
            <a:r>
              <a:rPr lang="en-US" dirty="0">
                <a:solidFill>
                  <a:schemeClr val="bg1">
                    <a:lumMod val="65000"/>
                  </a:schemeClr>
                </a:solidFill>
              </a:rPr>
              <a:t>be</a:t>
            </a:r>
          </a:p>
          <a:p>
            <a:r>
              <a:rPr lang="en-US" dirty="0">
                <a:solidFill>
                  <a:schemeClr val="bg1">
                    <a:lumMod val="65000"/>
                  </a:schemeClr>
                </a:solidFill>
              </a:rPr>
              <a:t>do</a:t>
            </a:r>
          </a:p>
          <a:p>
            <a:r>
              <a:rPr lang="en-US" dirty="0">
                <a:solidFill>
                  <a:schemeClr val="bg1">
                    <a:lumMod val="65000"/>
                  </a:schemeClr>
                </a:solidFill>
              </a:rPr>
              <a:t>make</a:t>
            </a:r>
          </a:p>
          <a:p>
            <a:r>
              <a:rPr lang="en-US" dirty="0">
                <a:solidFill>
                  <a:schemeClr val="bg1">
                    <a:lumMod val="65000"/>
                  </a:schemeClr>
                </a:solidFill>
              </a:rPr>
              <a:t>spend</a:t>
            </a:r>
          </a:p>
          <a:p>
            <a:r>
              <a:rPr lang="en-US" dirty="0">
                <a:solidFill>
                  <a:schemeClr val="bg1">
                    <a:lumMod val="65000"/>
                  </a:schemeClr>
                </a:solidFill>
              </a:rPr>
              <a:t>travel</a:t>
            </a:r>
          </a:p>
          <a:p>
            <a:r>
              <a:rPr lang="en-US" dirty="0">
                <a:solidFill>
                  <a:schemeClr val="bg1">
                    <a:lumMod val="65000"/>
                  </a:schemeClr>
                </a:solidFill>
              </a:rPr>
              <a:t>play</a:t>
            </a:r>
          </a:p>
          <a:p>
            <a:r>
              <a:rPr lang="en-US" dirty="0">
                <a:solidFill>
                  <a:schemeClr val="bg1">
                    <a:lumMod val="65000"/>
                  </a:schemeClr>
                </a:solidFill>
              </a:rPr>
              <a:t>write</a:t>
            </a:r>
          </a:p>
          <a:p>
            <a:r>
              <a:rPr lang="en-US" dirty="0">
                <a:solidFill>
                  <a:schemeClr val="bg1">
                    <a:lumMod val="65000"/>
                  </a:schemeClr>
                </a:solidFill>
              </a:rPr>
              <a:t>start</a:t>
            </a:r>
          </a:p>
          <a:p>
            <a:r>
              <a:rPr lang="en-US" dirty="0">
                <a:solidFill>
                  <a:schemeClr val="bg1">
                    <a:lumMod val="65000"/>
                  </a:schemeClr>
                </a:solidFill>
              </a:rPr>
              <a:t>meet</a:t>
            </a:r>
          </a:p>
          <a:p>
            <a:r>
              <a:rPr lang="en-US" dirty="0">
                <a:solidFill>
                  <a:schemeClr val="bg1">
                    <a:lumMod val="65000"/>
                  </a:schemeClr>
                </a:solidFill>
              </a:rPr>
              <a:t>have</a:t>
            </a:r>
          </a:p>
          <a:p>
            <a:r>
              <a:rPr lang="en-US" dirty="0">
                <a:solidFill>
                  <a:schemeClr val="bg1">
                    <a:lumMod val="65000"/>
                  </a:schemeClr>
                </a:solidFill>
              </a:rPr>
              <a:t>return</a:t>
            </a:r>
          </a:p>
          <a:p>
            <a:r>
              <a:rPr lang="en-US" dirty="0">
                <a:solidFill>
                  <a:schemeClr val="bg1">
                    <a:lumMod val="65000"/>
                  </a:schemeClr>
                </a:solidFill>
              </a:rPr>
              <a:t>bring</a:t>
            </a:r>
          </a:p>
          <a:p>
            <a:r>
              <a:rPr lang="en-US" dirty="0">
                <a:solidFill>
                  <a:schemeClr val="bg1">
                    <a:lumMod val="65000"/>
                  </a:schemeClr>
                </a:solidFill>
              </a:rPr>
              <a:t>get</a:t>
            </a:r>
          </a:p>
          <a:p>
            <a:r>
              <a:rPr lang="en-US" dirty="0">
                <a:solidFill>
                  <a:schemeClr val="bg1">
                    <a:lumMod val="65000"/>
                  </a:schemeClr>
                </a:solidFill>
              </a:rPr>
              <a:t>head</a:t>
            </a:r>
          </a:p>
          <a:p>
            <a:r>
              <a:rPr lang="en-US" dirty="0">
                <a:solidFill>
                  <a:schemeClr val="bg1">
                    <a:lumMod val="65000"/>
                  </a:schemeClr>
                </a:solidFill>
              </a:rPr>
              <a:t>run</a:t>
            </a:r>
          </a:p>
          <a:p>
            <a:r>
              <a:rPr lang="en-US" dirty="0">
                <a:solidFill>
                  <a:schemeClr val="bg1">
                    <a:lumMod val="65000"/>
                  </a:schemeClr>
                </a:solidFill>
              </a:rPr>
              <a:t>give</a:t>
            </a:r>
          </a:p>
          <a:p>
            <a:r>
              <a:rPr lang="en-US" dirty="0">
                <a:solidFill>
                  <a:schemeClr val="bg1">
                    <a:lumMod val="65000"/>
                  </a:schemeClr>
                </a:solidFill>
              </a:rPr>
              <a:t>celebrate</a:t>
            </a:r>
          </a:p>
          <a:p>
            <a:r>
              <a:rPr lang="en-US" dirty="0">
                <a:solidFill>
                  <a:schemeClr val="bg1">
                    <a:lumMod val="65000"/>
                  </a:schemeClr>
                </a:solidFill>
              </a:rPr>
              <a:t>show</a:t>
            </a:r>
          </a:p>
          <a:p>
            <a:r>
              <a:rPr lang="en-US" dirty="0">
                <a:solidFill>
                  <a:schemeClr val="bg1">
                    <a:lumMod val="65000"/>
                  </a:schemeClr>
                </a:solidFill>
              </a:rPr>
              <a:t>continue</a:t>
            </a:r>
          </a:p>
          <a:p>
            <a:r>
              <a:rPr lang="en-US" dirty="0">
                <a:solidFill>
                  <a:schemeClr val="bg1">
                    <a:lumMod val="65000"/>
                  </a:schemeClr>
                </a:solidFill>
              </a:rPr>
              <a:t>join</a:t>
            </a:r>
          </a:p>
          <a:p>
            <a:r>
              <a:rPr lang="en-US" dirty="0">
                <a:solidFill>
                  <a:schemeClr val="bg1">
                    <a:lumMod val="65000"/>
                  </a:schemeClr>
                </a:solidFill>
              </a:rPr>
              <a:t>see</a:t>
            </a:r>
          </a:p>
          <a:p>
            <a:r>
              <a:rPr lang="en-US" dirty="0">
                <a:solidFill>
                  <a:schemeClr val="bg1">
                    <a:lumMod val="65000"/>
                  </a:schemeClr>
                </a:solidFill>
              </a:rPr>
              <a:t>host</a:t>
            </a:r>
          </a:p>
          <a:p>
            <a:r>
              <a:rPr lang="en-US" dirty="0">
                <a:solidFill>
                  <a:schemeClr val="bg1">
                    <a:lumMod val="65000"/>
                  </a:schemeClr>
                </a:solidFill>
              </a:rPr>
              <a:t>try</a:t>
            </a:r>
          </a:p>
          <a:p>
            <a:r>
              <a:rPr lang="en-US" dirty="0">
                <a:solidFill>
                  <a:schemeClr val="bg1">
                    <a:lumMod val="65000"/>
                  </a:schemeClr>
                </a:solidFill>
              </a:rPr>
              <a:t>share</a:t>
            </a:r>
          </a:p>
          <a:p>
            <a:r>
              <a:rPr lang="en-US" dirty="0">
                <a:solidFill>
                  <a:schemeClr val="bg1">
                    <a:lumMod val="65000"/>
                  </a:schemeClr>
                </a:solidFill>
              </a:rPr>
              <a:t>hold</a:t>
            </a:r>
          </a:p>
        </p:txBody>
      </p:sp>
      <p:sp>
        <p:nvSpPr>
          <p:cNvPr id="5" name="Rectangle 4">
            <a:extLst>
              <a:ext uri="{FF2B5EF4-FFF2-40B4-BE49-F238E27FC236}">
                <a16:creationId xmlns:a16="http://schemas.microsoft.com/office/drawing/2014/main" id="{07D7727C-02A3-5A49-BBC4-3F0C00D1CA19}"/>
              </a:ext>
            </a:extLst>
          </p:cNvPr>
          <p:cNvSpPr/>
          <p:nvPr/>
        </p:nvSpPr>
        <p:spPr>
          <a:xfrm>
            <a:off x="294678" y="1958974"/>
            <a:ext cx="2284087" cy="369332"/>
          </a:xfrm>
          <a:prstGeom prst="rect">
            <a:avLst/>
          </a:prstGeom>
        </p:spPr>
        <p:txBody>
          <a:bodyPr wrap="none">
            <a:spAutoFit/>
          </a:bodyPr>
          <a:lstStyle/>
          <a:p>
            <a:r>
              <a:rPr lang="en-US" dirty="0"/>
              <a:t>This weekend I plan to</a:t>
            </a:r>
          </a:p>
        </p:txBody>
      </p:sp>
      <p:sp>
        <p:nvSpPr>
          <p:cNvPr id="6" name="Rectangle 5">
            <a:extLst>
              <a:ext uri="{FF2B5EF4-FFF2-40B4-BE49-F238E27FC236}">
                <a16:creationId xmlns:a16="http://schemas.microsoft.com/office/drawing/2014/main" id="{D87DC51F-50E8-334C-A223-46F72DCBF21E}"/>
              </a:ext>
            </a:extLst>
          </p:cNvPr>
          <p:cNvSpPr/>
          <p:nvPr/>
        </p:nvSpPr>
        <p:spPr>
          <a:xfrm>
            <a:off x="4668631" y="1937429"/>
            <a:ext cx="1780680" cy="369332"/>
          </a:xfrm>
          <a:prstGeom prst="rect">
            <a:avLst/>
          </a:prstGeom>
        </p:spPr>
        <p:txBody>
          <a:bodyPr wrap="none">
            <a:spAutoFit/>
          </a:bodyPr>
          <a:lstStyle/>
          <a:p>
            <a:r>
              <a:rPr lang="en-US" dirty="0"/>
              <a:t>I want to go for a</a:t>
            </a:r>
          </a:p>
        </p:txBody>
      </p:sp>
      <p:sp>
        <p:nvSpPr>
          <p:cNvPr id="7" name="Rectangle 6">
            <a:extLst>
              <a:ext uri="{FF2B5EF4-FFF2-40B4-BE49-F238E27FC236}">
                <a16:creationId xmlns:a16="http://schemas.microsoft.com/office/drawing/2014/main" id="{60C81774-50AF-BD42-A79D-A0BA85AD583D}"/>
              </a:ext>
            </a:extLst>
          </p:cNvPr>
          <p:cNvSpPr/>
          <p:nvPr/>
        </p:nvSpPr>
        <p:spPr>
          <a:xfrm>
            <a:off x="6449311" y="1709838"/>
            <a:ext cx="1930400" cy="8125301"/>
          </a:xfrm>
          <a:prstGeom prst="rect">
            <a:avLst/>
          </a:prstGeom>
        </p:spPr>
        <p:txBody>
          <a:bodyPr wrap="square">
            <a:spAutoFit/>
          </a:bodyPr>
          <a:lstStyle/>
          <a:p>
            <a:r>
              <a:rPr lang="en-US" b="1" dirty="0"/>
              <a:t>walk</a:t>
            </a:r>
          </a:p>
          <a:p>
            <a:r>
              <a:rPr lang="en-US" b="1" dirty="0"/>
              <a:t>run</a:t>
            </a:r>
          </a:p>
          <a:p>
            <a:r>
              <a:rPr lang="en-US" b="1" dirty="0"/>
              <a:t>swim</a:t>
            </a:r>
          </a:p>
          <a:p>
            <a:r>
              <a:rPr lang="en-US" dirty="0">
                <a:solidFill>
                  <a:schemeClr val="bg1">
                    <a:lumMod val="65000"/>
                  </a:schemeClr>
                </a:solidFill>
              </a:rPr>
              <a:t>ride</a:t>
            </a:r>
          </a:p>
          <a:p>
            <a:r>
              <a:rPr lang="en-US" dirty="0">
                <a:solidFill>
                  <a:schemeClr val="bg1">
                    <a:lumMod val="65000"/>
                  </a:schemeClr>
                </a:solidFill>
              </a:rPr>
              <a:t>long</a:t>
            </a:r>
          </a:p>
          <a:p>
            <a:r>
              <a:rPr lang="en-US" dirty="0">
                <a:solidFill>
                  <a:schemeClr val="bg1">
                    <a:lumMod val="65000"/>
                  </a:schemeClr>
                </a:solidFill>
              </a:rPr>
              <a:t>few</a:t>
            </a:r>
          </a:p>
          <a:p>
            <a:r>
              <a:rPr lang="en-US" dirty="0">
                <a:solidFill>
                  <a:schemeClr val="bg1">
                    <a:lumMod val="65000"/>
                  </a:schemeClr>
                </a:solidFill>
              </a:rPr>
              <a:t>stroll</a:t>
            </a:r>
          </a:p>
          <a:p>
            <a:r>
              <a:rPr lang="en-US" dirty="0">
                <a:solidFill>
                  <a:schemeClr val="bg1">
                    <a:lumMod val="65000"/>
                  </a:schemeClr>
                </a:solidFill>
              </a:rPr>
              <a:t>little</a:t>
            </a:r>
          </a:p>
          <a:p>
            <a:r>
              <a:rPr lang="en-US" dirty="0">
                <a:solidFill>
                  <a:schemeClr val="bg1">
                    <a:lumMod val="65000"/>
                  </a:schemeClr>
                </a:solidFill>
              </a:rPr>
              <a:t>hike</a:t>
            </a:r>
          </a:p>
          <a:p>
            <a:r>
              <a:rPr lang="en-US" dirty="0">
                <a:solidFill>
                  <a:schemeClr val="bg1">
                    <a:lumMod val="65000"/>
                  </a:schemeClr>
                </a:solidFill>
              </a:rPr>
              <a:t>quick</a:t>
            </a:r>
          </a:p>
          <a:p>
            <a:r>
              <a:rPr lang="en-US" dirty="0">
                <a:solidFill>
                  <a:schemeClr val="bg1">
                    <a:lumMod val="65000"/>
                  </a:schemeClr>
                </a:solidFill>
              </a:rPr>
              <a:t>drive</a:t>
            </a:r>
          </a:p>
          <a:p>
            <a:r>
              <a:rPr lang="en-US" dirty="0">
                <a:solidFill>
                  <a:schemeClr val="bg1">
                    <a:lumMod val="65000"/>
                  </a:schemeClr>
                </a:solidFill>
              </a:rPr>
              <a:t>drink</a:t>
            </a:r>
          </a:p>
          <a:p>
            <a:r>
              <a:rPr lang="en-US" dirty="0">
                <a:solidFill>
                  <a:schemeClr val="bg1">
                    <a:lumMod val="65000"/>
                  </a:schemeClr>
                </a:solidFill>
              </a:rPr>
              <a:t>break</a:t>
            </a:r>
          </a:p>
          <a:p>
            <a:r>
              <a:rPr lang="en-US" dirty="0">
                <a:solidFill>
                  <a:schemeClr val="bg1">
                    <a:lumMod val="65000"/>
                  </a:schemeClr>
                </a:solidFill>
              </a:rPr>
              <a:t>spin</a:t>
            </a:r>
          </a:p>
          <a:p>
            <a:r>
              <a:rPr lang="en-US" dirty="0">
                <a:solidFill>
                  <a:schemeClr val="bg1">
                    <a:lumMod val="65000"/>
                  </a:schemeClr>
                </a:solidFill>
              </a:rPr>
              <a:t>shot</a:t>
            </a:r>
          </a:p>
          <a:p>
            <a:r>
              <a:rPr lang="en-US" dirty="0">
                <a:solidFill>
                  <a:schemeClr val="bg1">
                    <a:lumMod val="65000"/>
                  </a:schemeClr>
                </a:solidFill>
              </a:rPr>
              <a:t>beer</a:t>
            </a:r>
          </a:p>
          <a:p>
            <a:r>
              <a:rPr lang="en-US" dirty="0">
                <a:solidFill>
                  <a:schemeClr val="bg1">
                    <a:lumMod val="65000"/>
                  </a:schemeClr>
                </a:solidFill>
              </a:rPr>
              <a:t>bit</a:t>
            </a:r>
          </a:p>
          <a:p>
            <a:r>
              <a:rPr lang="en-US" dirty="0">
                <a:solidFill>
                  <a:schemeClr val="bg1">
                    <a:lumMod val="65000"/>
                  </a:schemeClr>
                </a:solidFill>
              </a:rPr>
              <a:t>jog</a:t>
            </a:r>
          </a:p>
          <a:p>
            <a:r>
              <a:rPr lang="en-US" dirty="0">
                <a:solidFill>
                  <a:schemeClr val="bg1">
                    <a:lumMod val="65000"/>
                  </a:schemeClr>
                </a:solidFill>
              </a:rPr>
              <a:t>second</a:t>
            </a:r>
          </a:p>
          <a:p>
            <a:r>
              <a:rPr lang="en-US" dirty="0">
                <a:solidFill>
                  <a:schemeClr val="bg1">
                    <a:lumMod val="65000"/>
                  </a:schemeClr>
                </a:solidFill>
              </a:rPr>
              <a:t>big</a:t>
            </a:r>
          </a:p>
          <a:p>
            <a:r>
              <a:rPr lang="en-US" dirty="0">
                <a:solidFill>
                  <a:schemeClr val="bg1">
                    <a:lumMod val="65000"/>
                  </a:schemeClr>
                </a:solidFill>
              </a:rPr>
              <a:t>good</a:t>
            </a:r>
          </a:p>
          <a:p>
            <a:r>
              <a:rPr lang="en-US" dirty="0">
                <a:solidFill>
                  <a:schemeClr val="bg1">
                    <a:lumMod val="65000"/>
                  </a:schemeClr>
                </a:solidFill>
              </a:rPr>
              <a:t>bike</a:t>
            </a:r>
          </a:p>
          <a:p>
            <a:r>
              <a:rPr lang="en-US" dirty="0">
                <a:solidFill>
                  <a:schemeClr val="bg1">
                    <a:lumMod val="65000"/>
                  </a:schemeClr>
                </a:solidFill>
              </a:rPr>
              <a:t>day</a:t>
            </a:r>
          </a:p>
          <a:p>
            <a:r>
              <a:rPr lang="en-US" dirty="0">
                <a:solidFill>
                  <a:schemeClr val="bg1">
                    <a:lumMod val="65000"/>
                  </a:schemeClr>
                </a:solidFill>
              </a:rPr>
              <a:t>couple</a:t>
            </a:r>
          </a:p>
          <a:p>
            <a:r>
              <a:rPr lang="en-US" dirty="0">
                <a:solidFill>
                  <a:schemeClr val="bg1">
                    <a:lumMod val="65000"/>
                  </a:schemeClr>
                </a:solidFill>
              </a:rPr>
              <a:t>while</a:t>
            </a:r>
          </a:p>
          <a:p>
            <a:r>
              <a:rPr lang="en-US" dirty="0">
                <a:solidFill>
                  <a:schemeClr val="bg1">
                    <a:lumMod val="65000"/>
                  </a:schemeClr>
                </a:solidFill>
              </a:rPr>
              <a:t>nap</a:t>
            </a:r>
          </a:p>
          <a:p>
            <a:r>
              <a:rPr lang="en-US" dirty="0">
                <a:solidFill>
                  <a:schemeClr val="bg1">
                    <a:lumMod val="65000"/>
                  </a:schemeClr>
                </a:solidFill>
              </a:rPr>
              <a:t>short</a:t>
            </a:r>
          </a:p>
          <a:p>
            <a:r>
              <a:rPr lang="en-US" dirty="0">
                <a:solidFill>
                  <a:schemeClr val="bg1">
                    <a:lumMod val="65000"/>
                  </a:schemeClr>
                </a:solidFill>
              </a:rPr>
              <a:t>race</a:t>
            </a:r>
          </a:p>
          <a:p>
            <a:r>
              <a:rPr lang="en-US" dirty="0">
                <a:solidFill>
                  <a:schemeClr val="bg1">
                    <a:lumMod val="65000"/>
                  </a:schemeClr>
                </a:solidFill>
              </a:rPr>
              <a:t>trip</a:t>
            </a:r>
          </a:p>
        </p:txBody>
      </p:sp>
      <p:sp>
        <p:nvSpPr>
          <p:cNvPr id="8" name="Rectangle 7">
            <a:extLst>
              <a:ext uri="{FF2B5EF4-FFF2-40B4-BE49-F238E27FC236}">
                <a16:creationId xmlns:a16="http://schemas.microsoft.com/office/drawing/2014/main" id="{078F3E23-AC25-FA41-912A-1ED1CF1CFC0C}"/>
              </a:ext>
            </a:extLst>
          </p:cNvPr>
          <p:cNvSpPr/>
          <p:nvPr/>
        </p:nvSpPr>
        <p:spPr>
          <a:xfrm>
            <a:off x="10580914" y="1700265"/>
            <a:ext cx="6096000" cy="8125301"/>
          </a:xfrm>
          <a:prstGeom prst="rect">
            <a:avLst/>
          </a:prstGeom>
        </p:spPr>
        <p:txBody>
          <a:bodyPr>
            <a:spAutoFit/>
          </a:bodyPr>
          <a:lstStyle/>
          <a:p>
            <a:r>
              <a:rPr lang="en-US" b="1" dirty="0"/>
              <a:t>excited</a:t>
            </a:r>
          </a:p>
          <a:p>
            <a:r>
              <a:rPr lang="en-US" b="1" dirty="0"/>
              <a:t>happy</a:t>
            </a:r>
          </a:p>
          <a:p>
            <a:r>
              <a:rPr lang="en-US" b="1" dirty="0"/>
              <a:t>much</a:t>
            </a:r>
          </a:p>
          <a:p>
            <a:r>
              <a:rPr lang="en-US" dirty="0">
                <a:solidFill>
                  <a:schemeClr val="bg1">
                    <a:lumMod val="65000"/>
                  </a:schemeClr>
                </a:solidFill>
              </a:rPr>
              <a:t>good</a:t>
            </a:r>
          </a:p>
          <a:p>
            <a:r>
              <a:rPr lang="en-US" dirty="0">
                <a:solidFill>
                  <a:schemeClr val="bg1">
                    <a:lumMod val="65000"/>
                  </a:schemeClr>
                </a:solidFill>
              </a:rPr>
              <a:t>young</a:t>
            </a:r>
          </a:p>
          <a:p>
            <a:r>
              <a:rPr lang="en-US" dirty="0">
                <a:solidFill>
                  <a:schemeClr val="bg1">
                    <a:lumMod val="65000"/>
                  </a:schemeClr>
                </a:solidFill>
              </a:rPr>
              <a:t>scared</a:t>
            </a:r>
          </a:p>
          <a:p>
            <a:r>
              <a:rPr lang="en-US" dirty="0">
                <a:solidFill>
                  <a:schemeClr val="bg1">
                    <a:lumMod val="65000"/>
                  </a:schemeClr>
                </a:solidFill>
              </a:rPr>
              <a:t>smart</a:t>
            </a:r>
          </a:p>
          <a:p>
            <a:r>
              <a:rPr lang="en-US" dirty="0">
                <a:solidFill>
                  <a:schemeClr val="bg1">
                    <a:lumMod val="65000"/>
                  </a:schemeClr>
                </a:solidFill>
              </a:rPr>
              <a:t>small</a:t>
            </a:r>
          </a:p>
          <a:p>
            <a:r>
              <a:rPr lang="en-US" dirty="0">
                <a:solidFill>
                  <a:schemeClr val="bg1">
                    <a:lumMod val="65000"/>
                  </a:schemeClr>
                </a:solidFill>
              </a:rPr>
              <a:t>different</a:t>
            </a:r>
          </a:p>
          <a:p>
            <a:r>
              <a:rPr lang="en-US" dirty="0">
                <a:solidFill>
                  <a:schemeClr val="bg1">
                    <a:lumMod val="65000"/>
                  </a:schemeClr>
                </a:solidFill>
              </a:rPr>
              <a:t>proud</a:t>
            </a:r>
          </a:p>
          <a:p>
            <a:r>
              <a:rPr lang="en-US" dirty="0">
                <a:solidFill>
                  <a:schemeClr val="bg1">
                    <a:lumMod val="65000"/>
                  </a:schemeClr>
                </a:solidFill>
              </a:rPr>
              <a:t>busy</a:t>
            </a:r>
          </a:p>
          <a:p>
            <a:r>
              <a:rPr lang="en-US" dirty="0">
                <a:solidFill>
                  <a:schemeClr val="bg1">
                    <a:lumMod val="65000"/>
                  </a:schemeClr>
                </a:solidFill>
              </a:rPr>
              <a:t>cute</a:t>
            </a:r>
          </a:p>
          <a:p>
            <a:r>
              <a:rPr lang="en-US" dirty="0">
                <a:solidFill>
                  <a:schemeClr val="bg1">
                    <a:lumMod val="65000"/>
                  </a:schemeClr>
                </a:solidFill>
              </a:rPr>
              <a:t>lucky</a:t>
            </a:r>
          </a:p>
          <a:p>
            <a:r>
              <a:rPr lang="en-US" dirty="0">
                <a:solidFill>
                  <a:schemeClr val="bg1">
                    <a:lumMod val="65000"/>
                  </a:schemeClr>
                </a:solidFill>
              </a:rPr>
              <a:t>used</a:t>
            </a:r>
          </a:p>
          <a:p>
            <a:r>
              <a:rPr lang="en-US" dirty="0">
                <a:solidFill>
                  <a:schemeClr val="bg1">
                    <a:lumMod val="65000"/>
                  </a:schemeClr>
                </a:solidFill>
              </a:rPr>
              <a:t>tired</a:t>
            </a:r>
          </a:p>
          <a:p>
            <a:r>
              <a:rPr lang="en-US" dirty="0">
                <a:solidFill>
                  <a:schemeClr val="bg1">
                    <a:lumMod val="65000"/>
                  </a:schemeClr>
                </a:solidFill>
              </a:rPr>
              <a:t>close</a:t>
            </a:r>
          </a:p>
          <a:p>
            <a:r>
              <a:rPr lang="en-US" dirty="0">
                <a:solidFill>
                  <a:schemeClr val="bg1">
                    <a:lumMod val="65000"/>
                  </a:schemeClr>
                </a:solidFill>
              </a:rPr>
              <a:t>very</a:t>
            </a:r>
          </a:p>
          <a:p>
            <a:r>
              <a:rPr lang="en-US" dirty="0">
                <a:solidFill>
                  <a:schemeClr val="bg1">
                    <a:lumMod val="65000"/>
                  </a:schemeClr>
                </a:solidFill>
              </a:rPr>
              <a:t>beautiful</a:t>
            </a:r>
          </a:p>
          <a:p>
            <a:r>
              <a:rPr lang="en-US" dirty="0">
                <a:solidFill>
                  <a:schemeClr val="bg1">
                    <a:lumMod val="65000"/>
                  </a:schemeClr>
                </a:solidFill>
              </a:rPr>
              <a:t>special</a:t>
            </a:r>
          </a:p>
          <a:p>
            <a:r>
              <a:rPr lang="en-US" dirty="0">
                <a:solidFill>
                  <a:schemeClr val="bg1">
                    <a:lumMod val="65000"/>
                  </a:schemeClr>
                </a:solidFill>
              </a:rPr>
              <a:t>upset</a:t>
            </a:r>
          </a:p>
          <a:p>
            <a:r>
              <a:rPr lang="en-US" dirty="0">
                <a:solidFill>
                  <a:schemeClr val="bg1">
                    <a:lumMod val="65000"/>
                  </a:schemeClr>
                </a:solidFill>
              </a:rPr>
              <a:t>grateful</a:t>
            </a:r>
          </a:p>
          <a:p>
            <a:r>
              <a:rPr lang="en-US" dirty="0">
                <a:solidFill>
                  <a:schemeClr val="bg1">
                    <a:lumMod val="65000"/>
                  </a:schemeClr>
                </a:solidFill>
              </a:rPr>
              <a:t>old</a:t>
            </a:r>
          </a:p>
          <a:p>
            <a:r>
              <a:rPr lang="en-US" dirty="0">
                <a:solidFill>
                  <a:schemeClr val="bg1">
                    <a:lumMod val="65000"/>
                  </a:schemeClr>
                </a:solidFill>
              </a:rPr>
              <a:t>far</a:t>
            </a:r>
          </a:p>
          <a:p>
            <a:r>
              <a:rPr lang="en-US" dirty="0">
                <a:solidFill>
                  <a:schemeClr val="bg1">
                    <a:lumMod val="65000"/>
                  </a:schemeClr>
                </a:solidFill>
              </a:rPr>
              <a:t>nice</a:t>
            </a:r>
          </a:p>
          <a:p>
            <a:r>
              <a:rPr lang="en-US" dirty="0">
                <a:solidFill>
                  <a:schemeClr val="bg1">
                    <a:lumMod val="65000"/>
                  </a:schemeClr>
                </a:solidFill>
              </a:rPr>
              <a:t>big</a:t>
            </a:r>
          </a:p>
          <a:p>
            <a:r>
              <a:rPr lang="en-US" dirty="0">
                <a:solidFill>
                  <a:schemeClr val="bg1">
                    <a:lumMod val="65000"/>
                  </a:schemeClr>
                </a:solidFill>
              </a:rPr>
              <a:t>sick</a:t>
            </a:r>
          </a:p>
          <a:p>
            <a:r>
              <a:rPr lang="en-US" dirty="0">
                <a:solidFill>
                  <a:schemeClr val="bg1">
                    <a:lumMod val="65000"/>
                  </a:schemeClr>
                </a:solidFill>
              </a:rPr>
              <a:t>amazing</a:t>
            </a:r>
          </a:p>
          <a:p>
            <a:r>
              <a:rPr lang="en-US" dirty="0">
                <a:solidFill>
                  <a:schemeClr val="bg1">
                    <a:lumMod val="65000"/>
                  </a:schemeClr>
                </a:solidFill>
              </a:rPr>
              <a:t>cool</a:t>
            </a:r>
          </a:p>
          <a:p>
            <a:r>
              <a:rPr lang="en-US" dirty="0">
                <a:solidFill>
                  <a:schemeClr val="bg1">
                    <a:lumMod val="65000"/>
                  </a:schemeClr>
                </a:solidFill>
              </a:rPr>
              <a:t>spoiled</a:t>
            </a:r>
          </a:p>
        </p:txBody>
      </p:sp>
      <p:sp>
        <p:nvSpPr>
          <p:cNvPr id="9" name="Rectangle 8">
            <a:extLst>
              <a:ext uri="{FF2B5EF4-FFF2-40B4-BE49-F238E27FC236}">
                <a16:creationId xmlns:a16="http://schemas.microsoft.com/office/drawing/2014/main" id="{AB153F0B-475E-C44D-9773-1361B3BECF09}"/>
              </a:ext>
            </a:extLst>
          </p:cNvPr>
          <p:cNvSpPr/>
          <p:nvPr/>
        </p:nvSpPr>
        <p:spPr>
          <a:xfrm>
            <a:off x="8981710" y="1937429"/>
            <a:ext cx="1528175" cy="369332"/>
          </a:xfrm>
          <a:prstGeom prst="rect">
            <a:avLst/>
          </a:prstGeom>
        </p:spPr>
        <p:txBody>
          <a:bodyPr wrap="none">
            <a:spAutoFit/>
          </a:bodyPr>
          <a:lstStyle/>
          <a:p>
            <a:r>
              <a:rPr lang="en-US" dirty="0"/>
              <a:t>My kids are so</a:t>
            </a:r>
          </a:p>
        </p:txBody>
      </p:sp>
      <p:cxnSp>
        <p:nvCxnSpPr>
          <p:cNvPr id="11" name="Straight Connector 10">
            <a:extLst>
              <a:ext uri="{FF2B5EF4-FFF2-40B4-BE49-F238E27FC236}">
                <a16:creationId xmlns:a16="http://schemas.microsoft.com/office/drawing/2014/main" id="{33B8CB88-9F8B-764C-A4E3-053862416BFA}"/>
              </a:ext>
            </a:extLst>
          </p:cNvPr>
          <p:cNvCxnSpPr>
            <a:cxnSpLocks/>
          </p:cNvCxnSpPr>
          <p:nvPr/>
        </p:nvCxnSpPr>
        <p:spPr>
          <a:xfrm>
            <a:off x="-159657" y="2569029"/>
            <a:ext cx="12351657"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0B0B9FF-0299-CD4B-9C69-633530597EB6}"/>
              </a:ext>
            </a:extLst>
          </p:cNvPr>
          <p:cNvSpPr txBox="1"/>
          <p:nvPr/>
        </p:nvSpPr>
        <p:spPr>
          <a:xfrm>
            <a:off x="273422" y="2875463"/>
            <a:ext cx="1579842" cy="2062103"/>
          </a:xfrm>
          <a:prstGeom prst="rect">
            <a:avLst/>
          </a:prstGeom>
          <a:noFill/>
        </p:spPr>
        <p:txBody>
          <a:bodyPr wrap="square" rtlCol="0">
            <a:spAutoFit/>
          </a:bodyPr>
          <a:lstStyle/>
          <a:p>
            <a:pPr algn="r"/>
            <a:r>
              <a:rPr lang="en-US" sz="3200" dirty="0"/>
              <a:t>Bias against these words</a:t>
            </a:r>
          </a:p>
        </p:txBody>
      </p:sp>
      <p:sp>
        <p:nvSpPr>
          <p:cNvPr id="14" name="Left Brace 13">
            <a:extLst>
              <a:ext uri="{FF2B5EF4-FFF2-40B4-BE49-F238E27FC236}">
                <a16:creationId xmlns:a16="http://schemas.microsoft.com/office/drawing/2014/main" id="{32406038-5C51-0A41-A696-CA7840201B06}"/>
              </a:ext>
            </a:extLst>
          </p:cNvPr>
          <p:cNvSpPr/>
          <p:nvPr/>
        </p:nvSpPr>
        <p:spPr>
          <a:xfrm>
            <a:off x="1883347" y="2645856"/>
            <a:ext cx="358079" cy="5370286"/>
          </a:xfrm>
          <a:prstGeom prst="leftBrace">
            <a:avLst>
              <a:gd name="adj1" fmla="val 8333"/>
              <a:gd name="adj2" fmla="val 2027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8EAB5DE5-A114-1E46-9347-C01C75A9AC41}"/>
              </a:ext>
            </a:extLst>
          </p:cNvPr>
          <p:cNvSpPr>
            <a:spLocks noGrp="1"/>
          </p:cNvSpPr>
          <p:nvPr>
            <p:ph type="sldNum" sz="quarter" idx="12"/>
          </p:nvPr>
        </p:nvSpPr>
        <p:spPr/>
        <p:txBody>
          <a:bodyPr/>
          <a:lstStyle/>
          <a:p>
            <a:fld id="{483E64C8-9FD0-3D49-B6FB-B8BC3DED4072}" type="slidenum">
              <a:rPr lang="en-US" smtClean="0"/>
              <a:t>18</a:t>
            </a:fld>
            <a:endParaRPr lang="en-US"/>
          </a:p>
        </p:txBody>
      </p:sp>
    </p:spTree>
    <p:extLst>
      <p:ext uri="{BB962C8B-B14F-4D97-AF65-F5344CB8AC3E}">
        <p14:creationId xmlns:p14="http://schemas.microsoft.com/office/powerpoint/2010/main" val="409296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15EA1B-B3DD-754C-BD5A-AEAABD3215B0}"/>
              </a:ext>
            </a:extLst>
          </p:cNvPr>
          <p:cNvSpPr>
            <a:spLocks noGrp="1"/>
          </p:cNvSpPr>
          <p:nvPr>
            <p:ph type="sldNum" sz="quarter" idx="12"/>
          </p:nvPr>
        </p:nvSpPr>
        <p:spPr/>
        <p:txBody>
          <a:bodyPr/>
          <a:lstStyle/>
          <a:p>
            <a:fld id="{483E64C8-9FD0-3D49-B6FB-B8BC3DED4072}" type="slidenum">
              <a:rPr lang="en-US" smtClean="0"/>
              <a:t>19</a:t>
            </a:fld>
            <a:endParaRPr lang="en-US"/>
          </a:p>
        </p:txBody>
      </p:sp>
      <p:sp>
        <p:nvSpPr>
          <p:cNvPr id="3" name="Content Placeholder 2">
            <a:extLst>
              <a:ext uri="{FF2B5EF4-FFF2-40B4-BE49-F238E27FC236}">
                <a16:creationId xmlns:a16="http://schemas.microsoft.com/office/drawing/2014/main" id="{824F45CE-20FF-9E4B-B82B-A3DA53F4707E}"/>
              </a:ext>
            </a:extLst>
          </p:cNvPr>
          <p:cNvSpPr>
            <a:spLocks noGrp="1"/>
          </p:cNvSpPr>
          <p:nvPr>
            <p:ph idx="4294967295"/>
          </p:nvPr>
        </p:nvSpPr>
        <p:spPr>
          <a:xfrm>
            <a:off x="1708150" y="1253331"/>
            <a:ext cx="8274050" cy="4351338"/>
          </a:xfrm>
        </p:spPr>
        <p:txBody>
          <a:bodyPr>
            <a:normAutofit/>
          </a:bodyPr>
          <a:lstStyle/>
          <a:p>
            <a:pPr marL="0" indent="0" algn="ctr">
              <a:buNone/>
            </a:pPr>
            <a:endParaRPr lang="en-US" sz="3600" dirty="0"/>
          </a:p>
          <a:p>
            <a:pPr marL="0" indent="0" algn="ctr">
              <a:buNone/>
            </a:pPr>
            <a:r>
              <a:rPr lang="en-US" sz="3600" dirty="0"/>
              <a:t>Suggestions favor certain kinds of words at the expense of others: a </a:t>
            </a:r>
            <a:r>
              <a:rPr lang="en-US" sz="3600" b="1" dirty="0"/>
              <a:t>bias by design</a:t>
            </a:r>
            <a:r>
              <a:rPr lang="en-US" sz="3600" dirty="0"/>
              <a:t> against the unexpected</a:t>
            </a:r>
          </a:p>
          <a:p>
            <a:pPr marL="0" indent="0" algn="ctr">
              <a:buNone/>
            </a:pPr>
            <a:endParaRPr lang="en-US" sz="3600" dirty="0"/>
          </a:p>
          <a:p>
            <a:pPr marL="0" indent="0" algn="ctr">
              <a:buNone/>
            </a:pPr>
            <a:r>
              <a:rPr lang="en-US" sz="3600" dirty="0"/>
              <a:t>Does writing with suggestions result in more of those kinds of words?</a:t>
            </a:r>
          </a:p>
          <a:p>
            <a:pPr marL="0" indent="0" algn="ctr">
              <a:buNone/>
            </a:pPr>
            <a:endParaRPr lang="en-US" sz="3600" dirty="0"/>
          </a:p>
        </p:txBody>
      </p:sp>
    </p:spTree>
    <p:extLst>
      <p:ext uri="{BB962C8B-B14F-4D97-AF65-F5344CB8AC3E}">
        <p14:creationId xmlns:p14="http://schemas.microsoft.com/office/powerpoint/2010/main" val="421655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6DF5-F5AF-1B4F-81CD-BCA88CFCD218}"/>
              </a:ext>
            </a:extLst>
          </p:cNvPr>
          <p:cNvSpPr>
            <a:spLocks noGrp="1"/>
          </p:cNvSpPr>
          <p:nvPr>
            <p:ph type="title"/>
          </p:nvPr>
        </p:nvSpPr>
        <p:spPr/>
        <p:txBody>
          <a:bodyPr/>
          <a:lstStyle/>
          <a:p>
            <a:r>
              <a:rPr lang="en-US" dirty="0"/>
              <a:t>Across-the-row exercise</a:t>
            </a:r>
          </a:p>
        </p:txBody>
      </p:sp>
      <p:sp>
        <p:nvSpPr>
          <p:cNvPr id="3" name="Content Placeholder 2">
            <a:extLst>
              <a:ext uri="{FF2B5EF4-FFF2-40B4-BE49-F238E27FC236}">
                <a16:creationId xmlns:a16="http://schemas.microsoft.com/office/drawing/2014/main" id="{55E629D3-F83F-5E44-B826-5AA052D4BA5B}"/>
              </a:ext>
            </a:extLst>
          </p:cNvPr>
          <p:cNvSpPr>
            <a:spLocks noGrp="1"/>
          </p:cNvSpPr>
          <p:nvPr>
            <p:ph idx="1"/>
          </p:nvPr>
        </p:nvSpPr>
        <p:spPr/>
        <p:txBody>
          <a:bodyPr/>
          <a:lstStyle/>
          <a:p>
            <a:r>
              <a:rPr lang="en-US" dirty="0"/>
              <a:t>Slide will give a cue, and which half-row will participate</a:t>
            </a:r>
          </a:p>
          <a:p>
            <a:r>
              <a:rPr lang="en-US" dirty="0"/>
              <a:t>Each person says one word on their turn</a:t>
            </a:r>
          </a:p>
          <a:p>
            <a:r>
              <a:rPr lang="en-US" dirty="0"/>
              <a:t>Start at the middle, go towards outside.</a:t>
            </a:r>
          </a:p>
          <a:p>
            <a:r>
              <a:rPr lang="en-US" dirty="0"/>
              <a:t>I’ll start us off with a trigram</a:t>
            </a:r>
          </a:p>
          <a:p>
            <a:endParaRPr lang="en-US" dirty="0"/>
          </a:p>
        </p:txBody>
      </p:sp>
    </p:spTree>
    <p:extLst>
      <p:ext uri="{BB962C8B-B14F-4D97-AF65-F5344CB8AC3E}">
        <p14:creationId xmlns:p14="http://schemas.microsoft.com/office/powerpoint/2010/main" val="417864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0B2A-1917-DA4E-8A3B-95EC8890A9A9}"/>
              </a:ext>
            </a:extLst>
          </p:cNvPr>
          <p:cNvSpPr>
            <a:spLocks noGrp="1"/>
          </p:cNvSpPr>
          <p:nvPr>
            <p:ph type="title"/>
          </p:nvPr>
        </p:nvSpPr>
        <p:spPr/>
        <p:txBody>
          <a:bodyPr/>
          <a:lstStyle/>
          <a:p>
            <a:r>
              <a:rPr lang="en-US" b="1" dirty="0"/>
              <a:t>Study 1</a:t>
            </a:r>
            <a:r>
              <a:rPr lang="en-US" dirty="0"/>
              <a:t>: Does writing </a:t>
            </a:r>
            <a:r>
              <a:rPr lang="en-US" i="1" dirty="0"/>
              <a:t>conform</a:t>
            </a:r>
            <a:r>
              <a:rPr lang="en-US" dirty="0"/>
              <a:t> to suggested words?</a:t>
            </a:r>
          </a:p>
        </p:txBody>
      </p:sp>
      <p:sp>
        <p:nvSpPr>
          <p:cNvPr id="3" name="Content Placeholder 2">
            <a:extLst>
              <a:ext uri="{FF2B5EF4-FFF2-40B4-BE49-F238E27FC236}">
                <a16:creationId xmlns:a16="http://schemas.microsoft.com/office/drawing/2014/main" id="{A15D480C-8C5E-F941-A3A7-FD356C35FFA2}"/>
              </a:ext>
            </a:extLst>
          </p:cNvPr>
          <p:cNvSpPr>
            <a:spLocks noGrp="1"/>
          </p:cNvSpPr>
          <p:nvPr>
            <p:ph idx="1"/>
          </p:nvPr>
        </p:nvSpPr>
        <p:spPr/>
        <p:txBody>
          <a:bodyPr/>
          <a:lstStyle/>
          <a:p>
            <a:pPr marL="0" indent="0">
              <a:buNone/>
            </a:pPr>
            <a:r>
              <a:rPr lang="en-US" dirty="0"/>
              <a:t>Vary suggestion </a:t>
            </a:r>
            <a:r>
              <a:rPr lang="en-US" b="1" dirty="0"/>
              <a:t>visibility</a:t>
            </a:r>
          </a:p>
          <a:p>
            <a:r>
              <a:rPr lang="en-US" dirty="0"/>
              <a:t>Suggestions </a:t>
            </a:r>
            <a:r>
              <a:rPr lang="en-US" b="1" dirty="0"/>
              <a:t>never </a:t>
            </a:r>
            <a:r>
              <a:rPr lang="en-US" dirty="0"/>
              <a:t>visible</a:t>
            </a:r>
          </a:p>
          <a:p>
            <a:r>
              <a:rPr lang="en-US" dirty="0"/>
              <a:t>Suggestions </a:t>
            </a:r>
            <a:r>
              <a:rPr lang="en-US" b="1" dirty="0"/>
              <a:t>always</a:t>
            </a:r>
            <a:r>
              <a:rPr lang="en-US" dirty="0"/>
              <a:t> visible</a:t>
            </a:r>
          </a:p>
          <a:p>
            <a:r>
              <a:rPr lang="en-US" dirty="0"/>
              <a:t>Suggestions visible when system is </a:t>
            </a:r>
            <a:r>
              <a:rPr lang="en-US" b="1" dirty="0"/>
              <a:t>confident</a:t>
            </a:r>
            <a:endParaRPr lang="en-US" dirty="0"/>
          </a:p>
          <a:p>
            <a:pPr lvl="1"/>
            <a:r>
              <a:rPr lang="en-US" dirty="0"/>
              <a:t>Tuned so that full-word suggestions are shown for ~50% of words</a:t>
            </a:r>
          </a:p>
          <a:p>
            <a:pPr lvl="1"/>
            <a:endParaRPr lang="en-US" dirty="0"/>
          </a:p>
          <a:p>
            <a:endParaRPr lang="en-US" dirty="0"/>
          </a:p>
          <a:p>
            <a:pPr marL="0" indent="0">
              <a:buNone/>
            </a:pPr>
            <a:r>
              <a:rPr lang="en-US" dirty="0"/>
              <a:t>Hypothesis: Longer, more predictable words when suggestions visible</a:t>
            </a:r>
          </a:p>
        </p:txBody>
      </p:sp>
      <p:sp>
        <p:nvSpPr>
          <p:cNvPr id="4" name="Slide Number Placeholder 3">
            <a:extLst>
              <a:ext uri="{FF2B5EF4-FFF2-40B4-BE49-F238E27FC236}">
                <a16:creationId xmlns:a16="http://schemas.microsoft.com/office/drawing/2014/main" id="{FBC44880-9B7A-644B-A75D-59A9E03722B9}"/>
              </a:ext>
            </a:extLst>
          </p:cNvPr>
          <p:cNvSpPr>
            <a:spLocks noGrp="1"/>
          </p:cNvSpPr>
          <p:nvPr>
            <p:ph type="sldNum" sz="quarter" idx="12"/>
          </p:nvPr>
        </p:nvSpPr>
        <p:spPr/>
        <p:txBody>
          <a:bodyPr/>
          <a:lstStyle/>
          <a:p>
            <a:fld id="{483E64C8-9FD0-3D49-B6FB-B8BC3DED4072}" type="slidenum">
              <a:rPr lang="en-US" smtClean="0"/>
              <a:t>20</a:t>
            </a:fld>
            <a:endParaRPr lang="en-US"/>
          </a:p>
        </p:txBody>
      </p:sp>
    </p:spTree>
    <p:extLst>
      <p:ext uri="{BB962C8B-B14F-4D97-AF65-F5344CB8AC3E}">
        <p14:creationId xmlns:p14="http://schemas.microsoft.com/office/powerpoint/2010/main" val="3628798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8D7B-A33F-F944-93DA-ACB51E200653}"/>
              </a:ext>
            </a:extLst>
          </p:cNvPr>
          <p:cNvSpPr>
            <a:spLocks noGrp="1"/>
          </p:cNvSpPr>
          <p:nvPr>
            <p:ph type="title"/>
          </p:nvPr>
        </p:nvSpPr>
        <p:spPr/>
        <p:txBody>
          <a:bodyPr/>
          <a:lstStyle/>
          <a:p>
            <a:r>
              <a:rPr lang="en-US" dirty="0"/>
              <a:t>Image Captioning Task</a:t>
            </a:r>
          </a:p>
        </p:txBody>
      </p:sp>
      <p:pic>
        <p:nvPicPr>
          <p:cNvPr id="5" name="Picture 4" descr="A picture containing person, grass, player, man&#10;&#10;Description automatically generated">
            <a:extLst>
              <a:ext uri="{FF2B5EF4-FFF2-40B4-BE49-F238E27FC236}">
                <a16:creationId xmlns:a16="http://schemas.microsoft.com/office/drawing/2014/main" id="{DCA29019-B73F-9E46-B3AD-BEB34D22AFE9}"/>
              </a:ext>
            </a:extLst>
          </p:cNvPr>
          <p:cNvPicPr>
            <a:picLocks noChangeAspect="1"/>
          </p:cNvPicPr>
          <p:nvPr/>
        </p:nvPicPr>
        <p:blipFill rotWithShape="1">
          <a:blip r:embed="rId2">
            <a:extLst>
              <a:ext uri="{28A0092B-C50C-407E-A947-70E740481C1C}">
                <a14:useLocalDpi xmlns:a14="http://schemas.microsoft.com/office/drawing/2010/main" val="0"/>
              </a:ext>
            </a:extLst>
          </a:blip>
          <a:srcRect b="4537"/>
          <a:stretch/>
        </p:blipFill>
        <p:spPr>
          <a:xfrm>
            <a:off x="6485901" y="69850"/>
            <a:ext cx="3855697" cy="6546850"/>
          </a:xfrm>
          <a:prstGeom prst="rect">
            <a:avLst/>
          </a:prstGeom>
        </p:spPr>
      </p:pic>
      <p:sp>
        <p:nvSpPr>
          <p:cNvPr id="6" name="Content Placeholder 5">
            <a:extLst>
              <a:ext uri="{FF2B5EF4-FFF2-40B4-BE49-F238E27FC236}">
                <a16:creationId xmlns:a16="http://schemas.microsoft.com/office/drawing/2014/main" id="{83B6E266-F0CE-6F46-B287-75D164473442}"/>
              </a:ext>
            </a:extLst>
          </p:cNvPr>
          <p:cNvSpPr>
            <a:spLocks noGrp="1"/>
          </p:cNvSpPr>
          <p:nvPr>
            <p:ph idx="1"/>
          </p:nvPr>
        </p:nvSpPr>
        <p:spPr>
          <a:xfrm>
            <a:off x="838200" y="1825625"/>
            <a:ext cx="5257800" cy="4351338"/>
          </a:xfrm>
        </p:spPr>
        <p:txBody>
          <a:bodyPr/>
          <a:lstStyle/>
          <a:p>
            <a:r>
              <a:rPr lang="en-US" b="1" dirty="0"/>
              <a:t>Open-ended:</a:t>
            </a:r>
            <a:r>
              <a:rPr lang="en-US" dirty="0"/>
              <a:t> suggestions can affect content (or not)</a:t>
            </a:r>
          </a:p>
          <a:p>
            <a:r>
              <a:rPr lang="en-US" b="1" dirty="0"/>
              <a:t>Repeatable</a:t>
            </a:r>
            <a:r>
              <a:rPr lang="en-US" dirty="0"/>
              <a:t>: one participant can write many times</a:t>
            </a:r>
          </a:p>
        </p:txBody>
      </p:sp>
      <p:sp>
        <p:nvSpPr>
          <p:cNvPr id="7" name="Slide Number Placeholder 6">
            <a:extLst>
              <a:ext uri="{FF2B5EF4-FFF2-40B4-BE49-F238E27FC236}">
                <a16:creationId xmlns:a16="http://schemas.microsoft.com/office/drawing/2014/main" id="{BFE02126-5774-294D-8FE4-2A4D555DB2C9}"/>
              </a:ext>
            </a:extLst>
          </p:cNvPr>
          <p:cNvSpPr>
            <a:spLocks noGrp="1"/>
          </p:cNvSpPr>
          <p:nvPr>
            <p:ph type="sldNum" sz="quarter" idx="12"/>
          </p:nvPr>
        </p:nvSpPr>
        <p:spPr/>
        <p:txBody>
          <a:bodyPr/>
          <a:lstStyle/>
          <a:p>
            <a:fld id="{483E64C8-9FD0-3D49-B6FB-B8BC3DED4072}" type="slidenum">
              <a:rPr lang="en-US" smtClean="0"/>
              <a:t>21</a:t>
            </a:fld>
            <a:endParaRPr lang="en-US"/>
          </a:p>
        </p:txBody>
      </p:sp>
    </p:spTree>
    <p:extLst>
      <p:ext uri="{BB962C8B-B14F-4D97-AF65-F5344CB8AC3E}">
        <p14:creationId xmlns:p14="http://schemas.microsoft.com/office/powerpoint/2010/main" val="343975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8C86C-3849-7343-9892-DD8C75D6E999}"/>
              </a:ext>
            </a:extLst>
          </p:cNvPr>
          <p:cNvSpPr>
            <a:spLocks noGrp="1"/>
          </p:cNvSpPr>
          <p:nvPr>
            <p:ph type="title"/>
          </p:nvPr>
        </p:nvSpPr>
        <p:spPr/>
        <p:txBody>
          <a:bodyPr/>
          <a:lstStyle/>
          <a:p>
            <a:r>
              <a:rPr lang="en-US" dirty="0"/>
              <a:t>Suggestion Generation System</a:t>
            </a:r>
          </a:p>
        </p:txBody>
      </p:sp>
      <p:sp>
        <p:nvSpPr>
          <p:cNvPr id="3" name="Content Placeholder 2">
            <a:extLst>
              <a:ext uri="{FF2B5EF4-FFF2-40B4-BE49-F238E27FC236}">
                <a16:creationId xmlns:a16="http://schemas.microsoft.com/office/drawing/2014/main" id="{7D3B3A8D-2D23-244C-892B-DED4B8DBDE9D}"/>
              </a:ext>
            </a:extLst>
          </p:cNvPr>
          <p:cNvSpPr>
            <a:spLocks noGrp="1"/>
          </p:cNvSpPr>
          <p:nvPr>
            <p:ph idx="1"/>
          </p:nvPr>
        </p:nvSpPr>
        <p:spPr/>
        <p:txBody>
          <a:bodyPr/>
          <a:lstStyle/>
          <a:p>
            <a:r>
              <a:rPr lang="en-US" dirty="0"/>
              <a:t>Recurrent neural network language model (LSTM)</a:t>
            </a:r>
          </a:p>
          <a:p>
            <a:r>
              <a:rPr lang="en-US" dirty="0"/>
              <a:t>Trained on image caption text (Common Objects in Context dataset)</a:t>
            </a:r>
          </a:p>
          <a:p>
            <a:endParaRPr lang="en-US" dirty="0"/>
          </a:p>
          <a:p>
            <a:r>
              <a:rPr lang="en-US" dirty="0"/>
              <a:t>“Blind”: doesn’t get to see actual image</a:t>
            </a:r>
          </a:p>
        </p:txBody>
      </p:sp>
      <p:sp>
        <p:nvSpPr>
          <p:cNvPr id="4" name="Slide Number Placeholder 3">
            <a:extLst>
              <a:ext uri="{FF2B5EF4-FFF2-40B4-BE49-F238E27FC236}">
                <a16:creationId xmlns:a16="http://schemas.microsoft.com/office/drawing/2014/main" id="{1057DE17-05F5-E542-9DB3-58E478090D8B}"/>
              </a:ext>
            </a:extLst>
          </p:cNvPr>
          <p:cNvSpPr>
            <a:spLocks noGrp="1"/>
          </p:cNvSpPr>
          <p:nvPr>
            <p:ph type="sldNum" sz="quarter" idx="12"/>
          </p:nvPr>
        </p:nvSpPr>
        <p:spPr/>
        <p:txBody>
          <a:bodyPr/>
          <a:lstStyle/>
          <a:p>
            <a:fld id="{483E64C8-9FD0-3D49-B6FB-B8BC3DED4072}" type="slidenum">
              <a:rPr lang="en-US" smtClean="0"/>
              <a:t>22</a:t>
            </a:fld>
            <a:endParaRPr lang="en-US"/>
          </a:p>
        </p:txBody>
      </p:sp>
    </p:spTree>
    <p:extLst>
      <p:ext uri="{BB962C8B-B14F-4D97-AF65-F5344CB8AC3E}">
        <p14:creationId xmlns:p14="http://schemas.microsoft.com/office/powerpoint/2010/main" val="260939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06A1-6836-C84D-8DE6-083DB8ACA143}"/>
              </a:ext>
            </a:extLst>
          </p:cNvPr>
          <p:cNvSpPr>
            <a:spLocks noGrp="1"/>
          </p:cNvSpPr>
          <p:nvPr>
            <p:ph type="title"/>
          </p:nvPr>
        </p:nvSpPr>
        <p:spPr/>
        <p:txBody>
          <a:bodyPr/>
          <a:lstStyle/>
          <a:p>
            <a:r>
              <a:rPr lang="en-US" dirty="0"/>
              <a:t>Study Design</a:t>
            </a:r>
          </a:p>
        </p:txBody>
      </p:sp>
      <p:sp>
        <p:nvSpPr>
          <p:cNvPr id="4" name="Content Placeholder 3">
            <a:extLst>
              <a:ext uri="{FF2B5EF4-FFF2-40B4-BE49-F238E27FC236}">
                <a16:creationId xmlns:a16="http://schemas.microsoft.com/office/drawing/2014/main" id="{218DAF20-5EB1-6A46-BB4D-EBB6618F7AB6}"/>
              </a:ext>
            </a:extLst>
          </p:cNvPr>
          <p:cNvSpPr>
            <a:spLocks noGrp="1"/>
          </p:cNvSpPr>
          <p:nvPr>
            <p:ph idx="1"/>
          </p:nvPr>
        </p:nvSpPr>
        <p:spPr/>
        <p:txBody>
          <a:bodyPr/>
          <a:lstStyle/>
          <a:p>
            <a:r>
              <a:rPr lang="en-US" dirty="0"/>
              <a:t>12 images, fixed order</a:t>
            </a:r>
          </a:p>
          <a:p>
            <a:r>
              <a:rPr lang="en-US" dirty="0"/>
              <a:t>Counterbalanced suggestion visibility</a:t>
            </a:r>
          </a:p>
        </p:txBody>
      </p:sp>
      <p:sp>
        <p:nvSpPr>
          <p:cNvPr id="3" name="Slide Number Placeholder 2">
            <a:extLst>
              <a:ext uri="{FF2B5EF4-FFF2-40B4-BE49-F238E27FC236}">
                <a16:creationId xmlns:a16="http://schemas.microsoft.com/office/drawing/2014/main" id="{F7328BB3-5207-524B-9ABA-004936ABE1A4}"/>
              </a:ext>
            </a:extLst>
          </p:cNvPr>
          <p:cNvSpPr>
            <a:spLocks noGrp="1"/>
          </p:cNvSpPr>
          <p:nvPr>
            <p:ph type="sldNum" sz="quarter" idx="12"/>
          </p:nvPr>
        </p:nvSpPr>
        <p:spPr/>
        <p:txBody>
          <a:bodyPr/>
          <a:lstStyle/>
          <a:p>
            <a:fld id="{483E64C8-9FD0-3D49-B6FB-B8BC3DED4072}" type="slidenum">
              <a:rPr lang="en-US" smtClean="0"/>
              <a:t>23</a:t>
            </a:fld>
            <a:endParaRPr lang="en-US" dirty="0"/>
          </a:p>
        </p:txBody>
      </p:sp>
      <p:pic>
        <p:nvPicPr>
          <p:cNvPr id="50" name="Picture 49">
            <a:extLst>
              <a:ext uri="{FF2B5EF4-FFF2-40B4-BE49-F238E27FC236}">
                <a16:creationId xmlns:a16="http://schemas.microsoft.com/office/drawing/2014/main" id="{DCD1DFCA-632E-914E-B41B-F9A5E2EE3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97" y="3236449"/>
            <a:ext cx="9886953" cy="823913"/>
          </a:xfrm>
          <a:prstGeom prst="rect">
            <a:avLst/>
          </a:prstGeom>
        </p:spPr>
      </p:pic>
      <p:grpSp>
        <p:nvGrpSpPr>
          <p:cNvPr id="55" name="Group 54">
            <a:extLst>
              <a:ext uri="{FF2B5EF4-FFF2-40B4-BE49-F238E27FC236}">
                <a16:creationId xmlns:a16="http://schemas.microsoft.com/office/drawing/2014/main" id="{268C35AB-315B-7745-B55E-AF27F2687133}"/>
              </a:ext>
            </a:extLst>
          </p:cNvPr>
          <p:cNvGrpSpPr/>
          <p:nvPr/>
        </p:nvGrpSpPr>
        <p:grpSpPr>
          <a:xfrm>
            <a:off x="212506" y="4112749"/>
            <a:ext cx="11312744" cy="369332"/>
            <a:chOff x="212506" y="2371725"/>
            <a:chExt cx="11312744" cy="369332"/>
          </a:xfrm>
        </p:grpSpPr>
        <p:grpSp>
          <p:nvGrpSpPr>
            <p:cNvPr id="57" name="Group 56">
              <a:extLst>
                <a:ext uri="{FF2B5EF4-FFF2-40B4-BE49-F238E27FC236}">
                  <a16:creationId xmlns:a16="http://schemas.microsoft.com/office/drawing/2014/main" id="{88DB2819-F7AD-BA43-A96C-EF1396FD5554}"/>
                </a:ext>
              </a:extLst>
            </p:cNvPr>
            <p:cNvGrpSpPr/>
            <p:nvPr/>
          </p:nvGrpSpPr>
          <p:grpSpPr>
            <a:xfrm>
              <a:off x="1644650" y="2384941"/>
              <a:ext cx="9880600" cy="342900"/>
              <a:chOff x="1644650" y="4981575"/>
              <a:chExt cx="9880600" cy="342900"/>
            </a:xfrm>
          </p:grpSpPr>
          <p:sp>
            <p:nvSpPr>
              <p:cNvPr id="59" name="Rectangle 58">
                <a:extLst>
                  <a:ext uri="{FF2B5EF4-FFF2-40B4-BE49-F238E27FC236}">
                    <a16:creationId xmlns:a16="http://schemas.microsoft.com/office/drawing/2014/main" id="{5B2C6159-826D-F242-BFDA-419C6727C27E}"/>
                  </a:ext>
                </a:extLst>
              </p:cNvPr>
              <p:cNvSpPr/>
              <p:nvPr/>
            </p:nvSpPr>
            <p:spPr>
              <a:xfrm>
                <a:off x="16446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Hidden</a:t>
                </a:r>
              </a:p>
            </p:txBody>
          </p:sp>
          <p:sp>
            <p:nvSpPr>
              <p:cNvPr id="60" name="Rectangle 59">
                <a:extLst>
                  <a:ext uri="{FF2B5EF4-FFF2-40B4-BE49-F238E27FC236}">
                    <a16:creationId xmlns:a16="http://schemas.microsoft.com/office/drawing/2014/main" id="{C13C1CDA-FFCD-D840-9D9D-3B0574388E05}"/>
                  </a:ext>
                </a:extLst>
              </p:cNvPr>
              <p:cNvSpPr/>
              <p:nvPr/>
            </p:nvSpPr>
            <p:spPr>
              <a:xfrm>
                <a:off x="49593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Always Shown</a:t>
                </a:r>
              </a:p>
            </p:txBody>
          </p:sp>
          <p:sp>
            <p:nvSpPr>
              <p:cNvPr id="61" name="Rectangle 60">
                <a:extLst>
                  <a:ext uri="{FF2B5EF4-FFF2-40B4-BE49-F238E27FC236}">
                    <a16:creationId xmlns:a16="http://schemas.microsoft.com/office/drawing/2014/main" id="{B865FEFC-9D75-D04E-9311-C3E8CC331386}"/>
                  </a:ext>
                </a:extLst>
              </p:cNvPr>
              <p:cNvSpPr/>
              <p:nvPr/>
            </p:nvSpPr>
            <p:spPr>
              <a:xfrm>
                <a:off x="82740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Confident Suggestions</a:t>
                </a:r>
              </a:p>
            </p:txBody>
          </p:sp>
        </p:grpSp>
        <p:sp>
          <p:nvSpPr>
            <p:cNvPr id="58" name="TextBox 57">
              <a:extLst>
                <a:ext uri="{FF2B5EF4-FFF2-40B4-BE49-F238E27FC236}">
                  <a16:creationId xmlns:a16="http://schemas.microsoft.com/office/drawing/2014/main" id="{C6438344-F043-5943-A9ED-298E224D9546}"/>
                </a:ext>
              </a:extLst>
            </p:cNvPr>
            <p:cNvSpPr txBox="1"/>
            <p:nvPr/>
          </p:nvSpPr>
          <p:spPr>
            <a:xfrm>
              <a:off x="212506" y="2371725"/>
              <a:ext cx="1368644" cy="369332"/>
            </a:xfrm>
            <a:prstGeom prst="rect">
              <a:avLst/>
            </a:prstGeom>
            <a:noFill/>
          </p:spPr>
          <p:txBody>
            <a:bodyPr wrap="none" rtlCol="0">
              <a:spAutoFit/>
            </a:bodyPr>
            <a:lstStyle/>
            <a:p>
              <a:r>
                <a:rPr lang="en-US" dirty="0"/>
                <a:t>Participant 1</a:t>
              </a:r>
            </a:p>
          </p:txBody>
        </p:sp>
      </p:grpSp>
      <p:grpSp>
        <p:nvGrpSpPr>
          <p:cNvPr id="62" name="Group 61">
            <a:extLst>
              <a:ext uri="{FF2B5EF4-FFF2-40B4-BE49-F238E27FC236}">
                <a16:creationId xmlns:a16="http://schemas.microsoft.com/office/drawing/2014/main" id="{A29B3C30-0E38-D140-B756-6C25AA560166}"/>
              </a:ext>
            </a:extLst>
          </p:cNvPr>
          <p:cNvGrpSpPr/>
          <p:nvPr/>
        </p:nvGrpSpPr>
        <p:grpSpPr>
          <a:xfrm>
            <a:off x="212506" y="4536082"/>
            <a:ext cx="11312744" cy="369332"/>
            <a:chOff x="212506" y="2784475"/>
            <a:chExt cx="11312744" cy="369332"/>
          </a:xfrm>
        </p:grpSpPr>
        <p:sp>
          <p:nvSpPr>
            <p:cNvPr id="63" name="TextBox 62">
              <a:extLst>
                <a:ext uri="{FF2B5EF4-FFF2-40B4-BE49-F238E27FC236}">
                  <a16:creationId xmlns:a16="http://schemas.microsoft.com/office/drawing/2014/main" id="{5E1BB0B2-09BC-5B40-8B57-671E523531DA}"/>
                </a:ext>
              </a:extLst>
            </p:cNvPr>
            <p:cNvSpPr txBox="1"/>
            <p:nvPr/>
          </p:nvSpPr>
          <p:spPr>
            <a:xfrm>
              <a:off x="212506" y="2784475"/>
              <a:ext cx="1368644" cy="369332"/>
            </a:xfrm>
            <a:prstGeom prst="rect">
              <a:avLst/>
            </a:prstGeom>
            <a:noFill/>
          </p:spPr>
          <p:txBody>
            <a:bodyPr wrap="none" rtlCol="0">
              <a:spAutoFit/>
            </a:bodyPr>
            <a:lstStyle/>
            <a:p>
              <a:r>
                <a:rPr lang="en-US" dirty="0"/>
                <a:t>Participant 2</a:t>
              </a:r>
            </a:p>
          </p:txBody>
        </p:sp>
        <p:grpSp>
          <p:nvGrpSpPr>
            <p:cNvPr id="64" name="Group 63">
              <a:extLst>
                <a:ext uri="{FF2B5EF4-FFF2-40B4-BE49-F238E27FC236}">
                  <a16:creationId xmlns:a16="http://schemas.microsoft.com/office/drawing/2014/main" id="{3F218978-90A3-4D41-B5BA-F6622AF1824E}"/>
                </a:ext>
              </a:extLst>
            </p:cNvPr>
            <p:cNvGrpSpPr/>
            <p:nvPr/>
          </p:nvGrpSpPr>
          <p:grpSpPr>
            <a:xfrm>
              <a:off x="1644650" y="2797691"/>
              <a:ext cx="9880600" cy="342900"/>
              <a:chOff x="1644650" y="4981575"/>
              <a:chExt cx="9880600" cy="342900"/>
            </a:xfrm>
          </p:grpSpPr>
          <p:sp>
            <p:nvSpPr>
              <p:cNvPr id="65" name="Rectangle 64">
                <a:extLst>
                  <a:ext uri="{FF2B5EF4-FFF2-40B4-BE49-F238E27FC236}">
                    <a16:creationId xmlns:a16="http://schemas.microsoft.com/office/drawing/2014/main" id="{335CB097-DAC4-894B-8569-289D0758857E}"/>
                  </a:ext>
                </a:extLst>
              </p:cNvPr>
              <p:cNvSpPr/>
              <p:nvPr/>
            </p:nvSpPr>
            <p:spPr>
              <a:xfrm>
                <a:off x="16446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Hidden</a:t>
                </a:r>
              </a:p>
            </p:txBody>
          </p:sp>
          <p:sp>
            <p:nvSpPr>
              <p:cNvPr id="66" name="Rectangle 65">
                <a:extLst>
                  <a:ext uri="{FF2B5EF4-FFF2-40B4-BE49-F238E27FC236}">
                    <a16:creationId xmlns:a16="http://schemas.microsoft.com/office/drawing/2014/main" id="{BCBE79DD-E980-094C-B6C4-3001BC93DC8F}"/>
                  </a:ext>
                </a:extLst>
              </p:cNvPr>
              <p:cNvSpPr/>
              <p:nvPr/>
            </p:nvSpPr>
            <p:spPr>
              <a:xfrm>
                <a:off x="49593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Confident Suggestions</a:t>
                </a:r>
              </a:p>
            </p:txBody>
          </p:sp>
          <p:sp>
            <p:nvSpPr>
              <p:cNvPr id="67" name="Rectangle 66">
                <a:extLst>
                  <a:ext uri="{FF2B5EF4-FFF2-40B4-BE49-F238E27FC236}">
                    <a16:creationId xmlns:a16="http://schemas.microsoft.com/office/drawing/2014/main" id="{B91EF3D6-C824-2C48-B5DC-70DC1EAD43C6}"/>
                  </a:ext>
                </a:extLst>
              </p:cNvPr>
              <p:cNvSpPr/>
              <p:nvPr/>
            </p:nvSpPr>
            <p:spPr>
              <a:xfrm>
                <a:off x="82740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Always Shown</a:t>
                </a:r>
              </a:p>
            </p:txBody>
          </p:sp>
        </p:grpSp>
      </p:grpSp>
      <p:grpSp>
        <p:nvGrpSpPr>
          <p:cNvPr id="68" name="Group 67">
            <a:extLst>
              <a:ext uri="{FF2B5EF4-FFF2-40B4-BE49-F238E27FC236}">
                <a16:creationId xmlns:a16="http://schemas.microsoft.com/office/drawing/2014/main" id="{85FBC8D0-F68F-4944-9634-AEACEC712702}"/>
              </a:ext>
            </a:extLst>
          </p:cNvPr>
          <p:cNvGrpSpPr/>
          <p:nvPr/>
        </p:nvGrpSpPr>
        <p:grpSpPr>
          <a:xfrm>
            <a:off x="212506" y="4959415"/>
            <a:ext cx="11312744" cy="369332"/>
            <a:chOff x="212506" y="3228975"/>
            <a:chExt cx="11312744" cy="369332"/>
          </a:xfrm>
        </p:grpSpPr>
        <p:grpSp>
          <p:nvGrpSpPr>
            <p:cNvPr id="69" name="Group 68">
              <a:extLst>
                <a:ext uri="{FF2B5EF4-FFF2-40B4-BE49-F238E27FC236}">
                  <a16:creationId xmlns:a16="http://schemas.microsoft.com/office/drawing/2014/main" id="{BB8A3CFB-AAA6-3B4E-BB05-22EB8020F009}"/>
                </a:ext>
              </a:extLst>
            </p:cNvPr>
            <p:cNvGrpSpPr/>
            <p:nvPr/>
          </p:nvGrpSpPr>
          <p:grpSpPr>
            <a:xfrm>
              <a:off x="1644650" y="3242191"/>
              <a:ext cx="9880600" cy="342900"/>
              <a:chOff x="1644650" y="4981575"/>
              <a:chExt cx="9880600" cy="342900"/>
            </a:xfrm>
          </p:grpSpPr>
          <p:sp>
            <p:nvSpPr>
              <p:cNvPr id="71" name="Rectangle 70">
                <a:extLst>
                  <a:ext uri="{FF2B5EF4-FFF2-40B4-BE49-F238E27FC236}">
                    <a16:creationId xmlns:a16="http://schemas.microsoft.com/office/drawing/2014/main" id="{B6628335-9E56-ED45-8978-4288C4E4E5C5}"/>
                  </a:ext>
                </a:extLst>
              </p:cNvPr>
              <p:cNvSpPr/>
              <p:nvPr/>
            </p:nvSpPr>
            <p:spPr>
              <a:xfrm>
                <a:off x="16446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Always Shown</a:t>
                </a:r>
              </a:p>
            </p:txBody>
          </p:sp>
          <p:sp>
            <p:nvSpPr>
              <p:cNvPr id="72" name="Rectangle 71">
                <a:extLst>
                  <a:ext uri="{FF2B5EF4-FFF2-40B4-BE49-F238E27FC236}">
                    <a16:creationId xmlns:a16="http://schemas.microsoft.com/office/drawing/2014/main" id="{38669F6B-D51F-BF44-876A-8A6AE96E82CC}"/>
                  </a:ext>
                </a:extLst>
              </p:cNvPr>
              <p:cNvSpPr/>
              <p:nvPr/>
            </p:nvSpPr>
            <p:spPr>
              <a:xfrm>
                <a:off x="49593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Hidden</a:t>
                </a:r>
              </a:p>
            </p:txBody>
          </p:sp>
          <p:sp>
            <p:nvSpPr>
              <p:cNvPr id="73" name="Rectangle 72">
                <a:extLst>
                  <a:ext uri="{FF2B5EF4-FFF2-40B4-BE49-F238E27FC236}">
                    <a16:creationId xmlns:a16="http://schemas.microsoft.com/office/drawing/2014/main" id="{720B0461-EBF0-F348-8E9E-9EB41E155B7C}"/>
                  </a:ext>
                </a:extLst>
              </p:cNvPr>
              <p:cNvSpPr/>
              <p:nvPr/>
            </p:nvSpPr>
            <p:spPr>
              <a:xfrm>
                <a:off x="82740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Confident Suggestions</a:t>
                </a:r>
              </a:p>
            </p:txBody>
          </p:sp>
        </p:grpSp>
        <p:sp>
          <p:nvSpPr>
            <p:cNvPr id="70" name="TextBox 69">
              <a:extLst>
                <a:ext uri="{FF2B5EF4-FFF2-40B4-BE49-F238E27FC236}">
                  <a16:creationId xmlns:a16="http://schemas.microsoft.com/office/drawing/2014/main" id="{CFEB3FA9-9ED2-594F-B4AD-41E851E43667}"/>
                </a:ext>
              </a:extLst>
            </p:cNvPr>
            <p:cNvSpPr txBox="1"/>
            <p:nvPr/>
          </p:nvSpPr>
          <p:spPr>
            <a:xfrm>
              <a:off x="212506" y="3228975"/>
              <a:ext cx="1368644" cy="369332"/>
            </a:xfrm>
            <a:prstGeom prst="rect">
              <a:avLst/>
            </a:prstGeom>
            <a:noFill/>
          </p:spPr>
          <p:txBody>
            <a:bodyPr wrap="none" rtlCol="0">
              <a:spAutoFit/>
            </a:bodyPr>
            <a:lstStyle/>
            <a:p>
              <a:r>
                <a:rPr lang="en-US" dirty="0"/>
                <a:t>Participant 3</a:t>
              </a:r>
            </a:p>
          </p:txBody>
        </p:sp>
      </p:grpSp>
      <p:grpSp>
        <p:nvGrpSpPr>
          <p:cNvPr id="74" name="Group 73">
            <a:extLst>
              <a:ext uri="{FF2B5EF4-FFF2-40B4-BE49-F238E27FC236}">
                <a16:creationId xmlns:a16="http://schemas.microsoft.com/office/drawing/2014/main" id="{15C65297-CE1D-E045-98CA-94FBFAC3F84C}"/>
              </a:ext>
            </a:extLst>
          </p:cNvPr>
          <p:cNvGrpSpPr/>
          <p:nvPr/>
        </p:nvGrpSpPr>
        <p:grpSpPr>
          <a:xfrm>
            <a:off x="212506" y="5382749"/>
            <a:ext cx="11312744" cy="369332"/>
            <a:chOff x="212506" y="3641725"/>
            <a:chExt cx="11312744" cy="369332"/>
          </a:xfrm>
        </p:grpSpPr>
        <p:sp>
          <p:nvSpPr>
            <p:cNvPr id="75" name="TextBox 74">
              <a:extLst>
                <a:ext uri="{FF2B5EF4-FFF2-40B4-BE49-F238E27FC236}">
                  <a16:creationId xmlns:a16="http://schemas.microsoft.com/office/drawing/2014/main" id="{2AE85DB7-CA89-FC49-BD81-EDE9DB007DFC}"/>
                </a:ext>
              </a:extLst>
            </p:cNvPr>
            <p:cNvSpPr txBox="1"/>
            <p:nvPr/>
          </p:nvSpPr>
          <p:spPr>
            <a:xfrm>
              <a:off x="212506" y="3641725"/>
              <a:ext cx="1368644" cy="369332"/>
            </a:xfrm>
            <a:prstGeom prst="rect">
              <a:avLst/>
            </a:prstGeom>
            <a:noFill/>
          </p:spPr>
          <p:txBody>
            <a:bodyPr wrap="none" rtlCol="0">
              <a:spAutoFit/>
            </a:bodyPr>
            <a:lstStyle/>
            <a:p>
              <a:r>
                <a:rPr lang="en-US" dirty="0"/>
                <a:t>Participant 4</a:t>
              </a:r>
            </a:p>
          </p:txBody>
        </p:sp>
        <p:grpSp>
          <p:nvGrpSpPr>
            <p:cNvPr id="76" name="Group 75">
              <a:extLst>
                <a:ext uri="{FF2B5EF4-FFF2-40B4-BE49-F238E27FC236}">
                  <a16:creationId xmlns:a16="http://schemas.microsoft.com/office/drawing/2014/main" id="{D70A429C-A42D-0E49-99EA-5BF3442FB2FE}"/>
                </a:ext>
              </a:extLst>
            </p:cNvPr>
            <p:cNvGrpSpPr/>
            <p:nvPr/>
          </p:nvGrpSpPr>
          <p:grpSpPr>
            <a:xfrm>
              <a:off x="1644650" y="3654941"/>
              <a:ext cx="9880600" cy="342900"/>
              <a:chOff x="1644650" y="4981575"/>
              <a:chExt cx="9880600" cy="342900"/>
            </a:xfrm>
          </p:grpSpPr>
          <p:sp>
            <p:nvSpPr>
              <p:cNvPr id="77" name="Rectangle 76">
                <a:extLst>
                  <a:ext uri="{FF2B5EF4-FFF2-40B4-BE49-F238E27FC236}">
                    <a16:creationId xmlns:a16="http://schemas.microsoft.com/office/drawing/2014/main" id="{15C89427-DD8C-CF44-9B39-2659B59C833A}"/>
                  </a:ext>
                </a:extLst>
              </p:cNvPr>
              <p:cNvSpPr/>
              <p:nvPr/>
            </p:nvSpPr>
            <p:spPr>
              <a:xfrm>
                <a:off x="16446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Always Shown</a:t>
                </a:r>
              </a:p>
            </p:txBody>
          </p:sp>
          <p:sp>
            <p:nvSpPr>
              <p:cNvPr id="78" name="Rectangle 77">
                <a:extLst>
                  <a:ext uri="{FF2B5EF4-FFF2-40B4-BE49-F238E27FC236}">
                    <a16:creationId xmlns:a16="http://schemas.microsoft.com/office/drawing/2014/main" id="{35500986-E653-A643-9C4A-C50DDEFB1637}"/>
                  </a:ext>
                </a:extLst>
              </p:cNvPr>
              <p:cNvSpPr/>
              <p:nvPr/>
            </p:nvSpPr>
            <p:spPr>
              <a:xfrm>
                <a:off x="49593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Confident Suggestions</a:t>
                </a:r>
              </a:p>
            </p:txBody>
          </p:sp>
          <p:sp>
            <p:nvSpPr>
              <p:cNvPr id="79" name="Rectangle 78">
                <a:extLst>
                  <a:ext uri="{FF2B5EF4-FFF2-40B4-BE49-F238E27FC236}">
                    <a16:creationId xmlns:a16="http://schemas.microsoft.com/office/drawing/2014/main" id="{635E9BCB-D37F-F841-9EB9-698DE92651D8}"/>
                  </a:ext>
                </a:extLst>
              </p:cNvPr>
              <p:cNvSpPr/>
              <p:nvPr/>
            </p:nvSpPr>
            <p:spPr>
              <a:xfrm>
                <a:off x="8274050" y="4981575"/>
                <a:ext cx="32512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Suggestions Hidden</a:t>
                </a:r>
              </a:p>
            </p:txBody>
          </p:sp>
        </p:grpSp>
      </p:grpSp>
      <p:sp>
        <p:nvSpPr>
          <p:cNvPr id="80" name="TextBox 79">
            <a:extLst>
              <a:ext uri="{FF2B5EF4-FFF2-40B4-BE49-F238E27FC236}">
                <a16:creationId xmlns:a16="http://schemas.microsoft.com/office/drawing/2014/main" id="{AA3E5775-4E8C-104D-AF27-8CE90D2C1C73}"/>
              </a:ext>
            </a:extLst>
          </p:cNvPr>
          <p:cNvSpPr txBox="1"/>
          <p:nvPr/>
        </p:nvSpPr>
        <p:spPr>
          <a:xfrm rot="5400000">
            <a:off x="3149600" y="5820615"/>
            <a:ext cx="343364" cy="369332"/>
          </a:xfrm>
          <a:prstGeom prst="rect">
            <a:avLst/>
          </a:prstGeom>
          <a:noFill/>
        </p:spPr>
        <p:txBody>
          <a:bodyPr wrap="none" rtlCol="0">
            <a:spAutoFit/>
          </a:bodyPr>
          <a:lstStyle/>
          <a:p>
            <a:r>
              <a:rPr lang="en-US" dirty="0"/>
              <a:t>…</a:t>
            </a:r>
          </a:p>
        </p:txBody>
      </p:sp>
      <p:sp>
        <p:nvSpPr>
          <p:cNvPr id="81" name="TextBox 80">
            <a:extLst>
              <a:ext uri="{FF2B5EF4-FFF2-40B4-BE49-F238E27FC236}">
                <a16:creationId xmlns:a16="http://schemas.microsoft.com/office/drawing/2014/main" id="{139C8BCD-B7F9-A240-8636-C1C3333CB8CB}"/>
              </a:ext>
            </a:extLst>
          </p:cNvPr>
          <p:cNvSpPr txBox="1"/>
          <p:nvPr/>
        </p:nvSpPr>
        <p:spPr>
          <a:xfrm rot="5400000">
            <a:off x="6553200" y="5820615"/>
            <a:ext cx="343364" cy="369332"/>
          </a:xfrm>
          <a:prstGeom prst="rect">
            <a:avLst/>
          </a:prstGeom>
          <a:noFill/>
        </p:spPr>
        <p:txBody>
          <a:bodyPr wrap="none" rtlCol="0">
            <a:spAutoFit/>
          </a:bodyPr>
          <a:lstStyle/>
          <a:p>
            <a:r>
              <a:rPr lang="en-US" dirty="0"/>
              <a:t>…</a:t>
            </a:r>
          </a:p>
        </p:txBody>
      </p:sp>
      <p:sp>
        <p:nvSpPr>
          <p:cNvPr id="82" name="TextBox 81">
            <a:extLst>
              <a:ext uri="{FF2B5EF4-FFF2-40B4-BE49-F238E27FC236}">
                <a16:creationId xmlns:a16="http://schemas.microsoft.com/office/drawing/2014/main" id="{9E50E39F-E1FE-6F45-B3D4-4E5BD8A6CBAB}"/>
              </a:ext>
            </a:extLst>
          </p:cNvPr>
          <p:cNvSpPr txBox="1"/>
          <p:nvPr/>
        </p:nvSpPr>
        <p:spPr>
          <a:xfrm rot="5400000">
            <a:off x="9842500" y="5820615"/>
            <a:ext cx="343364" cy="369332"/>
          </a:xfrm>
          <a:prstGeom prst="rect">
            <a:avLst/>
          </a:prstGeom>
          <a:noFill/>
        </p:spPr>
        <p:txBody>
          <a:bodyPr wrap="none" rtlCol="0">
            <a:spAutoFit/>
          </a:bodyPr>
          <a:lstStyle/>
          <a:p>
            <a:r>
              <a:rPr lang="en-US" dirty="0"/>
              <a:t>…</a:t>
            </a:r>
          </a:p>
        </p:txBody>
      </p:sp>
      <p:sp>
        <p:nvSpPr>
          <p:cNvPr id="83" name="TextBox 82">
            <a:extLst>
              <a:ext uri="{FF2B5EF4-FFF2-40B4-BE49-F238E27FC236}">
                <a16:creationId xmlns:a16="http://schemas.microsoft.com/office/drawing/2014/main" id="{B37DFA88-3EEE-F44C-A0AA-0FFAE28230BC}"/>
              </a:ext>
            </a:extLst>
          </p:cNvPr>
          <p:cNvSpPr txBox="1"/>
          <p:nvPr/>
        </p:nvSpPr>
        <p:spPr>
          <a:xfrm rot="5400000">
            <a:off x="844550" y="5820615"/>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63943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54B0-4240-954B-956C-F408D7ED8EE6}"/>
              </a:ext>
            </a:extLst>
          </p:cNvPr>
          <p:cNvSpPr>
            <a:spLocks noGrp="1"/>
          </p:cNvSpPr>
          <p:nvPr>
            <p:ph type="title"/>
          </p:nvPr>
        </p:nvSpPr>
        <p:spPr/>
        <p:txBody>
          <a:bodyPr/>
          <a:lstStyle/>
          <a:p>
            <a:r>
              <a:rPr lang="en-US" dirty="0"/>
              <a:t>Results: </a:t>
            </a:r>
            <a:r>
              <a:rPr lang="en-US" b="1" dirty="0"/>
              <a:t>Shorter</a:t>
            </a:r>
            <a:r>
              <a:rPr lang="en-US" dirty="0"/>
              <a:t> Captions</a:t>
            </a:r>
            <a:endParaRPr lang="en-US" b="1" dirty="0"/>
          </a:p>
        </p:txBody>
      </p:sp>
      <p:sp>
        <p:nvSpPr>
          <p:cNvPr id="3" name="Content Placeholder 2">
            <a:extLst>
              <a:ext uri="{FF2B5EF4-FFF2-40B4-BE49-F238E27FC236}">
                <a16:creationId xmlns:a16="http://schemas.microsoft.com/office/drawing/2014/main" id="{84342B8A-A873-1C4F-AC56-711282A68D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74B9DA-485D-404F-8797-A52107DC335F}"/>
              </a:ext>
            </a:extLst>
          </p:cNvPr>
          <p:cNvSpPr>
            <a:spLocks noGrp="1"/>
          </p:cNvSpPr>
          <p:nvPr>
            <p:ph type="sldNum" sz="quarter" idx="12"/>
          </p:nvPr>
        </p:nvSpPr>
        <p:spPr/>
        <p:txBody>
          <a:bodyPr/>
          <a:lstStyle/>
          <a:p>
            <a:fld id="{483E64C8-9FD0-3D49-B6FB-B8BC3DED4072}" type="slidenum">
              <a:rPr lang="en-US" smtClean="0"/>
              <a:t>24</a:t>
            </a:fld>
            <a:endParaRPr lang="en-US"/>
          </a:p>
        </p:txBody>
      </p:sp>
      <p:pic>
        <p:nvPicPr>
          <p:cNvPr id="7" name="Picture 6">
            <a:extLst>
              <a:ext uri="{FF2B5EF4-FFF2-40B4-BE49-F238E27FC236}">
                <a16:creationId xmlns:a16="http://schemas.microsoft.com/office/drawing/2014/main" id="{A32A083B-51CB-C44E-BAF3-81B8D6807B80}"/>
              </a:ext>
            </a:extLst>
          </p:cNvPr>
          <p:cNvPicPr>
            <a:picLocks noChangeAspect="1"/>
          </p:cNvPicPr>
          <p:nvPr/>
        </p:nvPicPr>
        <p:blipFill>
          <a:blip r:embed="rId2"/>
          <a:stretch>
            <a:fillRect/>
          </a:stretch>
        </p:blipFill>
        <p:spPr>
          <a:xfrm>
            <a:off x="430898" y="4008712"/>
            <a:ext cx="11330204" cy="2358532"/>
          </a:xfrm>
          <a:prstGeom prst="rect">
            <a:avLst/>
          </a:prstGeom>
        </p:spPr>
      </p:pic>
      <p:pic>
        <p:nvPicPr>
          <p:cNvPr id="8" name="Picture 7">
            <a:extLst>
              <a:ext uri="{FF2B5EF4-FFF2-40B4-BE49-F238E27FC236}">
                <a16:creationId xmlns:a16="http://schemas.microsoft.com/office/drawing/2014/main" id="{BD5FD9C8-2BC4-CB46-A0CC-7105C20AB8A0}"/>
              </a:ext>
            </a:extLst>
          </p:cNvPr>
          <p:cNvPicPr>
            <a:picLocks noChangeAspect="1"/>
          </p:cNvPicPr>
          <p:nvPr/>
        </p:nvPicPr>
        <p:blipFill>
          <a:blip r:embed="rId3"/>
          <a:stretch>
            <a:fillRect/>
          </a:stretch>
        </p:blipFill>
        <p:spPr>
          <a:xfrm>
            <a:off x="203638" y="1371793"/>
            <a:ext cx="11433328" cy="2446638"/>
          </a:xfrm>
          <a:prstGeom prst="rect">
            <a:avLst/>
          </a:prstGeom>
        </p:spPr>
      </p:pic>
    </p:spTree>
    <p:extLst>
      <p:ext uri="{BB962C8B-B14F-4D97-AF65-F5344CB8AC3E}">
        <p14:creationId xmlns:p14="http://schemas.microsoft.com/office/powerpoint/2010/main" val="270836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54B6-B28D-4447-A6AA-14DED6AD0EAA}"/>
              </a:ext>
            </a:extLst>
          </p:cNvPr>
          <p:cNvSpPr>
            <a:spLocks noGrp="1"/>
          </p:cNvSpPr>
          <p:nvPr>
            <p:ph type="title"/>
          </p:nvPr>
        </p:nvSpPr>
        <p:spPr/>
        <p:txBody>
          <a:bodyPr/>
          <a:lstStyle/>
          <a:p>
            <a:r>
              <a:rPr lang="en-US" dirty="0"/>
              <a:t>Predictability Measure</a:t>
            </a:r>
          </a:p>
        </p:txBody>
      </p:sp>
      <p:pic>
        <p:nvPicPr>
          <p:cNvPr id="10" name="Content Placeholder 9" descr="A train pulling into a station&#10;&#10;Description automatically generated">
            <a:extLst>
              <a:ext uri="{FF2B5EF4-FFF2-40B4-BE49-F238E27FC236}">
                <a16:creationId xmlns:a16="http://schemas.microsoft.com/office/drawing/2014/main" id="{461161F1-6622-C542-B1E1-833FC4E77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6985" y="1565785"/>
            <a:ext cx="3570514" cy="2677886"/>
          </a:xfrm>
        </p:spPr>
      </p:pic>
      <p:sp>
        <p:nvSpPr>
          <p:cNvPr id="3" name="Slide Number Placeholder 2">
            <a:extLst>
              <a:ext uri="{FF2B5EF4-FFF2-40B4-BE49-F238E27FC236}">
                <a16:creationId xmlns:a16="http://schemas.microsoft.com/office/drawing/2014/main" id="{59B8631A-A510-9240-81F2-0044AF49F80B}"/>
              </a:ext>
            </a:extLst>
          </p:cNvPr>
          <p:cNvSpPr>
            <a:spLocks noGrp="1"/>
          </p:cNvSpPr>
          <p:nvPr>
            <p:ph type="sldNum" sz="quarter" idx="12"/>
          </p:nvPr>
        </p:nvSpPr>
        <p:spPr/>
        <p:txBody>
          <a:bodyPr/>
          <a:lstStyle/>
          <a:p>
            <a:fld id="{483E64C8-9FD0-3D49-B6FB-B8BC3DED4072}" type="slidenum">
              <a:rPr lang="en-US" smtClean="0"/>
              <a:pPr/>
              <a:t>25</a:t>
            </a:fld>
            <a:endParaRPr lang="en-US"/>
          </a:p>
        </p:txBody>
      </p:sp>
      <p:pic>
        <p:nvPicPr>
          <p:cNvPr id="8" name="Picture 7">
            <a:extLst>
              <a:ext uri="{FF2B5EF4-FFF2-40B4-BE49-F238E27FC236}">
                <a16:creationId xmlns:a16="http://schemas.microsoft.com/office/drawing/2014/main" id="{EEF07223-BEF8-F446-8C08-738CDE6C6443}"/>
              </a:ext>
            </a:extLst>
          </p:cNvPr>
          <p:cNvPicPr>
            <a:picLocks noChangeAspect="1"/>
          </p:cNvPicPr>
          <p:nvPr/>
        </p:nvPicPr>
        <p:blipFill rotWithShape="1">
          <a:blip r:embed="rId4"/>
          <a:srcRect t="72107"/>
          <a:stretch/>
        </p:blipFill>
        <p:spPr>
          <a:xfrm>
            <a:off x="-7516" y="5962253"/>
            <a:ext cx="12199516" cy="428625"/>
          </a:xfrm>
          <a:prstGeom prst="rect">
            <a:avLst/>
          </a:prstGeom>
        </p:spPr>
      </p:pic>
      <p:pic>
        <p:nvPicPr>
          <p:cNvPr id="11" name="Picture 10">
            <a:extLst>
              <a:ext uri="{FF2B5EF4-FFF2-40B4-BE49-F238E27FC236}">
                <a16:creationId xmlns:a16="http://schemas.microsoft.com/office/drawing/2014/main" id="{C50C82BF-BF34-DC4E-A2E6-34F67BA9DECB}"/>
              </a:ext>
            </a:extLst>
          </p:cNvPr>
          <p:cNvPicPr>
            <a:picLocks noChangeAspect="1"/>
          </p:cNvPicPr>
          <p:nvPr/>
        </p:nvPicPr>
        <p:blipFill rotWithShape="1">
          <a:blip r:embed="rId4"/>
          <a:srcRect b="32283"/>
          <a:stretch/>
        </p:blipFill>
        <p:spPr>
          <a:xfrm>
            <a:off x="50800" y="4489847"/>
            <a:ext cx="12199516" cy="1040606"/>
          </a:xfrm>
          <a:prstGeom prst="rect">
            <a:avLst/>
          </a:prstGeom>
        </p:spPr>
      </p:pic>
      <p:pic>
        <p:nvPicPr>
          <p:cNvPr id="12" name="Picture 11">
            <a:extLst>
              <a:ext uri="{FF2B5EF4-FFF2-40B4-BE49-F238E27FC236}">
                <a16:creationId xmlns:a16="http://schemas.microsoft.com/office/drawing/2014/main" id="{4780210C-7844-964E-B5D0-A640E2FE8917}"/>
              </a:ext>
            </a:extLst>
          </p:cNvPr>
          <p:cNvPicPr>
            <a:picLocks noChangeAspect="1"/>
          </p:cNvPicPr>
          <p:nvPr/>
        </p:nvPicPr>
        <p:blipFill>
          <a:blip r:embed="rId5"/>
          <a:stretch>
            <a:fillRect/>
          </a:stretch>
        </p:blipFill>
        <p:spPr>
          <a:xfrm>
            <a:off x="8769954" y="7115572"/>
            <a:ext cx="4737100" cy="3162300"/>
          </a:xfrm>
          <a:prstGeom prst="rect">
            <a:avLst/>
          </a:prstGeom>
        </p:spPr>
      </p:pic>
    </p:spTree>
    <p:extLst>
      <p:ext uri="{BB962C8B-B14F-4D97-AF65-F5344CB8AC3E}">
        <p14:creationId xmlns:p14="http://schemas.microsoft.com/office/powerpoint/2010/main" val="229297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9CF1-2186-5340-A9C1-7E9F41C867C3}"/>
              </a:ext>
            </a:extLst>
          </p:cNvPr>
          <p:cNvSpPr>
            <a:spLocks noGrp="1"/>
          </p:cNvSpPr>
          <p:nvPr>
            <p:ph type="title"/>
          </p:nvPr>
        </p:nvSpPr>
        <p:spPr/>
        <p:txBody>
          <a:bodyPr/>
          <a:lstStyle/>
          <a:p>
            <a:r>
              <a:rPr lang="en-US" dirty="0"/>
              <a:t>Results: </a:t>
            </a:r>
            <a:r>
              <a:rPr lang="en-US" b="1" dirty="0"/>
              <a:t>Fewer Unexpected </a:t>
            </a:r>
            <a:r>
              <a:rPr lang="en-US" dirty="0"/>
              <a:t>Words</a:t>
            </a:r>
          </a:p>
        </p:txBody>
      </p:sp>
      <p:sp>
        <p:nvSpPr>
          <p:cNvPr id="3" name="Content Placeholder 2">
            <a:extLst>
              <a:ext uri="{FF2B5EF4-FFF2-40B4-BE49-F238E27FC236}">
                <a16:creationId xmlns:a16="http://schemas.microsoft.com/office/drawing/2014/main" id="{C58F8E2A-8A56-8948-8A13-9769BCF9215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9E7923-B355-1A4A-B0E0-245E0D607058}"/>
              </a:ext>
            </a:extLst>
          </p:cNvPr>
          <p:cNvSpPr>
            <a:spLocks noGrp="1"/>
          </p:cNvSpPr>
          <p:nvPr>
            <p:ph type="sldNum" sz="quarter" idx="12"/>
          </p:nvPr>
        </p:nvSpPr>
        <p:spPr/>
        <p:txBody>
          <a:bodyPr/>
          <a:lstStyle/>
          <a:p>
            <a:fld id="{483E64C8-9FD0-3D49-B6FB-B8BC3DED4072}" type="slidenum">
              <a:rPr lang="en-US" smtClean="0"/>
              <a:t>26</a:t>
            </a:fld>
            <a:endParaRPr lang="en-US"/>
          </a:p>
        </p:txBody>
      </p:sp>
      <p:pic>
        <p:nvPicPr>
          <p:cNvPr id="5" name="Picture 4">
            <a:extLst>
              <a:ext uri="{FF2B5EF4-FFF2-40B4-BE49-F238E27FC236}">
                <a16:creationId xmlns:a16="http://schemas.microsoft.com/office/drawing/2014/main" id="{B52F7FDB-1C81-274E-ABF4-77D7FA71B1C1}"/>
              </a:ext>
            </a:extLst>
          </p:cNvPr>
          <p:cNvPicPr>
            <a:picLocks noChangeAspect="1"/>
          </p:cNvPicPr>
          <p:nvPr/>
        </p:nvPicPr>
        <p:blipFill>
          <a:blip r:embed="rId2"/>
          <a:stretch>
            <a:fillRect/>
          </a:stretch>
        </p:blipFill>
        <p:spPr>
          <a:xfrm>
            <a:off x="1082675" y="1646238"/>
            <a:ext cx="10026649" cy="2074479"/>
          </a:xfrm>
          <a:prstGeom prst="rect">
            <a:avLst/>
          </a:prstGeom>
        </p:spPr>
      </p:pic>
      <p:pic>
        <p:nvPicPr>
          <p:cNvPr id="6" name="Picture 5">
            <a:extLst>
              <a:ext uri="{FF2B5EF4-FFF2-40B4-BE49-F238E27FC236}">
                <a16:creationId xmlns:a16="http://schemas.microsoft.com/office/drawing/2014/main" id="{D9CE81E6-6526-D94D-828A-5F7C8B027DC5}"/>
              </a:ext>
            </a:extLst>
          </p:cNvPr>
          <p:cNvPicPr>
            <a:picLocks noChangeAspect="1"/>
          </p:cNvPicPr>
          <p:nvPr/>
        </p:nvPicPr>
        <p:blipFill>
          <a:blip r:embed="rId3"/>
          <a:stretch>
            <a:fillRect/>
          </a:stretch>
        </p:blipFill>
        <p:spPr>
          <a:xfrm>
            <a:off x="1256677" y="4102484"/>
            <a:ext cx="9965634" cy="2074479"/>
          </a:xfrm>
          <a:prstGeom prst="rect">
            <a:avLst/>
          </a:prstGeom>
        </p:spPr>
      </p:pic>
    </p:spTree>
    <p:extLst>
      <p:ext uri="{BB962C8B-B14F-4D97-AF65-F5344CB8AC3E}">
        <p14:creationId xmlns:p14="http://schemas.microsoft.com/office/powerpoint/2010/main" val="104096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27D7-001E-F84B-A1E2-F03A26A2EB5B}"/>
              </a:ext>
            </a:extLst>
          </p:cNvPr>
          <p:cNvSpPr>
            <a:spLocks noGrp="1"/>
          </p:cNvSpPr>
          <p:nvPr>
            <p:ph type="title"/>
          </p:nvPr>
        </p:nvSpPr>
        <p:spPr/>
        <p:txBody>
          <a:bodyPr/>
          <a:lstStyle/>
          <a:p>
            <a:endParaRPr lang="en-US" dirty="0"/>
          </a:p>
        </p:txBody>
      </p:sp>
      <p:sp>
        <p:nvSpPr>
          <p:cNvPr id="14" name="Content Placeholder 13">
            <a:extLst>
              <a:ext uri="{FF2B5EF4-FFF2-40B4-BE49-F238E27FC236}">
                <a16:creationId xmlns:a16="http://schemas.microsoft.com/office/drawing/2014/main" id="{8DE44E7E-53D7-4248-B92F-54F7CBCB6646}"/>
              </a:ext>
            </a:extLst>
          </p:cNvPr>
          <p:cNvSpPr>
            <a:spLocks noGrp="1"/>
          </p:cNvSpPr>
          <p:nvPr>
            <p:ph idx="1"/>
          </p:nvPr>
        </p:nvSpPr>
        <p:spPr/>
        <p:txBody>
          <a:bodyPr/>
          <a:lstStyle/>
          <a:p>
            <a:endParaRPr lang="en-US" dirty="0"/>
          </a:p>
        </p:txBody>
      </p:sp>
      <p:grpSp>
        <p:nvGrpSpPr>
          <p:cNvPr id="12" name="Group 11">
            <a:extLst>
              <a:ext uri="{FF2B5EF4-FFF2-40B4-BE49-F238E27FC236}">
                <a16:creationId xmlns:a16="http://schemas.microsoft.com/office/drawing/2014/main" id="{AF12F0AD-6CD6-D44E-AC9C-8DA6DDE7295D}"/>
              </a:ext>
            </a:extLst>
          </p:cNvPr>
          <p:cNvGrpSpPr/>
          <p:nvPr/>
        </p:nvGrpSpPr>
        <p:grpSpPr>
          <a:xfrm>
            <a:off x="-63500" y="2279951"/>
            <a:ext cx="12141200" cy="3108024"/>
            <a:chOff x="-140056" y="1140126"/>
            <a:chExt cx="13894156" cy="3510948"/>
          </a:xfrm>
        </p:grpSpPr>
        <p:pic>
          <p:nvPicPr>
            <p:cNvPr id="7" name="Picture 6">
              <a:extLst>
                <a:ext uri="{FF2B5EF4-FFF2-40B4-BE49-F238E27FC236}">
                  <a16:creationId xmlns:a16="http://schemas.microsoft.com/office/drawing/2014/main" id="{062176BC-5DC8-BA49-9A00-B2F38D2020BA}"/>
                </a:ext>
              </a:extLst>
            </p:cNvPr>
            <p:cNvPicPr>
              <a:picLocks noChangeAspect="1"/>
            </p:cNvPicPr>
            <p:nvPr/>
          </p:nvPicPr>
          <p:blipFill rotWithShape="1">
            <a:blip r:embed="rId3">
              <a:extLst>
                <a:ext uri="{28A0092B-C50C-407E-A947-70E740481C1C}">
                  <a14:useLocalDpi xmlns:a14="http://schemas.microsoft.com/office/drawing/2010/main" val="0"/>
                </a:ext>
              </a:extLst>
            </a:blip>
            <a:srcRect l="23168" t="48192"/>
            <a:stretch/>
          </p:blipFill>
          <p:spPr>
            <a:xfrm>
              <a:off x="7772400" y="1193800"/>
              <a:ext cx="5981700" cy="3457274"/>
            </a:xfrm>
            <a:prstGeom prst="rect">
              <a:avLst/>
            </a:prstGeom>
          </p:spPr>
        </p:pic>
        <p:pic>
          <p:nvPicPr>
            <p:cNvPr id="11" name="Picture 10">
              <a:extLst>
                <a:ext uri="{FF2B5EF4-FFF2-40B4-BE49-F238E27FC236}">
                  <a16:creationId xmlns:a16="http://schemas.microsoft.com/office/drawing/2014/main" id="{0986D0DB-C2D5-D948-B466-4503156B4DAE}"/>
                </a:ext>
              </a:extLst>
            </p:cNvPr>
            <p:cNvPicPr>
              <a:picLocks noChangeAspect="1"/>
            </p:cNvPicPr>
            <p:nvPr/>
          </p:nvPicPr>
          <p:blipFill rotWithShape="1">
            <a:blip r:embed="rId3">
              <a:extLst>
                <a:ext uri="{28A0092B-C50C-407E-A947-70E740481C1C}">
                  <a14:useLocalDpi xmlns:a14="http://schemas.microsoft.com/office/drawing/2010/main" val="0"/>
                </a:ext>
              </a:extLst>
            </a:blip>
            <a:srcRect b="51808"/>
            <a:stretch/>
          </p:blipFill>
          <p:spPr>
            <a:xfrm>
              <a:off x="-140056" y="1140126"/>
              <a:ext cx="7785456" cy="3215974"/>
            </a:xfrm>
            <a:prstGeom prst="rect">
              <a:avLst/>
            </a:prstGeom>
          </p:spPr>
        </p:pic>
      </p:grpSp>
      <p:sp>
        <p:nvSpPr>
          <p:cNvPr id="3" name="Slide Number Placeholder 2">
            <a:extLst>
              <a:ext uri="{FF2B5EF4-FFF2-40B4-BE49-F238E27FC236}">
                <a16:creationId xmlns:a16="http://schemas.microsoft.com/office/drawing/2014/main" id="{56AB8053-ABC8-A64F-9065-CA9A95B5B771}"/>
              </a:ext>
            </a:extLst>
          </p:cNvPr>
          <p:cNvSpPr>
            <a:spLocks noGrp="1"/>
          </p:cNvSpPr>
          <p:nvPr>
            <p:ph type="sldNum" sz="quarter" idx="12"/>
          </p:nvPr>
        </p:nvSpPr>
        <p:spPr/>
        <p:txBody>
          <a:bodyPr/>
          <a:lstStyle/>
          <a:p>
            <a:fld id="{483E64C8-9FD0-3D49-B6FB-B8BC3DED4072}" type="slidenum">
              <a:rPr lang="en-US" smtClean="0"/>
              <a:t>27</a:t>
            </a:fld>
            <a:endParaRPr lang="en-US"/>
          </a:p>
        </p:txBody>
      </p:sp>
    </p:spTree>
    <p:extLst>
      <p:ext uri="{BB962C8B-B14F-4D97-AF65-F5344CB8AC3E}">
        <p14:creationId xmlns:p14="http://schemas.microsoft.com/office/powerpoint/2010/main" val="235845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8A4-43C3-FE4A-9B59-4A32D66BE6BE}"/>
              </a:ext>
            </a:extLst>
          </p:cNvPr>
          <p:cNvSpPr>
            <a:spLocks noGrp="1"/>
          </p:cNvSpPr>
          <p:nvPr>
            <p:ph type="title"/>
          </p:nvPr>
        </p:nvSpPr>
        <p:spPr/>
        <p:txBody>
          <a:bodyPr/>
          <a:lstStyle/>
          <a:p>
            <a:r>
              <a:rPr lang="en-US" dirty="0"/>
              <a:t>Conjecture: </a:t>
            </a:r>
            <a:r>
              <a:rPr lang="en-US" b="1" dirty="0"/>
              <a:t>two nudges</a:t>
            </a:r>
          </a:p>
        </p:txBody>
      </p:sp>
      <p:sp>
        <p:nvSpPr>
          <p:cNvPr id="3" name="Content Placeholder 2">
            <a:extLst>
              <a:ext uri="{FF2B5EF4-FFF2-40B4-BE49-F238E27FC236}">
                <a16:creationId xmlns:a16="http://schemas.microsoft.com/office/drawing/2014/main" id="{035444BE-D83A-6140-BA44-F2E608E9D38E}"/>
              </a:ext>
            </a:extLst>
          </p:cNvPr>
          <p:cNvSpPr>
            <a:spLocks noGrp="1"/>
          </p:cNvSpPr>
          <p:nvPr>
            <p:ph idx="1"/>
          </p:nvPr>
        </p:nvSpPr>
        <p:spPr/>
        <p:txBody>
          <a:bodyPr/>
          <a:lstStyle/>
          <a:p>
            <a:pPr marL="0" indent="0">
              <a:buNone/>
            </a:pPr>
            <a:r>
              <a:rPr lang="en-US" i="1" dirty="0"/>
              <a:t>Counterfactual</a:t>
            </a:r>
            <a:r>
              <a:rPr lang="en-US" dirty="0"/>
              <a:t> word:</a:t>
            </a:r>
            <a:br>
              <a:rPr lang="en-US" dirty="0"/>
            </a:br>
            <a:r>
              <a:rPr lang="en-US" dirty="0"/>
              <a:t>what </a:t>
            </a:r>
            <a:r>
              <a:rPr lang="en-US" i="1" dirty="0"/>
              <a:t>would have been written</a:t>
            </a:r>
            <a:r>
              <a:rPr lang="en-US" dirty="0"/>
              <a:t> without suggestions.</a:t>
            </a:r>
          </a:p>
          <a:p>
            <a:pPr marL="0" indent="0">
              <a:buNone/>
            </a:pPr>
            <a:r>
              <a:rPr lang="en-US" dirty="0"/>
              <a:t>	So we analyze the 436 captions written with suggestions </a:t>
            </a:r>
            <a:r>
              <a:rPr lang="en-US" i="1" dirty="0"/>
              <a:t>hidden</a:t>
            </a:r>
            <a:endParaRPr lang="en-US" dirty="0"/>
          </a:p>
          <a:p>
            <a:pPr marL="0" indent="0">
              <a:buNone/>
            </a:pPr>
            <a:endParaRPr lang="en-US" b="1" dirty="0"/>
          </a:p>
          <a:p>
            <a:r>
              <a:rPr lang="en-US" b="1" dirty="0"/>
              <a:t>Substitution</a:t>
            </a:r>
            <a:r>
              <a:rPr lang="en-US" dirty="0"/>
              <a:t>: replace an unpredictable word with a predictable </a:t>
            </a:r>
          </a:p>
          <a:p>
            <a:r>
              <a:rPr lang="en-US" b="1" dirty="0"/>
              <a:t>Skip</a:t>
            </a:r>
            <a:r>
              <a:rPr lang="en-US" dirty="0"/>
              <a:t>: remove a word (predictable or unpredictable)</a:t>
            </a:r>
          </a:p>
        </p:txBody>
      </p:sp>
      <p:sp>
        <p:nvSpPr>
          <p:cNvPr id="4" name="Slide Number Placeholder 3">
            <a:extLst>
              <a:ext uri="{FF2B5EF4-FFF2-40B4-BE49-F238E27FC236}">
                <a16:creationId xmlns:a16="http://schemas.microsoft.com/office/drawing/2014/main" id="{A73D4030-9644-9345-8676-A8C84A976198}"/>
              </a:ext>
            </a:extLst>
          </p:cNvPr>
          <p:cNvSpPr>
            <a:spLocks noGrp="1"/>
          </p:cNvSpPr>
          <p:nvPr>
            <p:ph type="sldNum" sz="quarter" idx="12"/>
          </p:nvPr>
        </p:nvSpPr>
        <p:spPr/>
        <p:txBody>
          <a:bodyPr/>
          <a:lstStyle/>
          <a:p>
            <a:fld id="{483E64C8-9FD0-3D49-B6FB-B8BC3DED4072}" type="slidenum">
              <a:rPr lang="en-US" smtClean="0"/>
              <a:t>28</a:t>
            </a:fld>
            <a:endParaRPr lang="en-US"/>
          </a:p>
        </p:txBody>
      </p:sp>
    </p:spTree>
    <p:extLst>
      <p:ext uri="{BB962C8B-B14F-4D97-AF65-F5344CB8AC3E}">
        <p14:creationId xmlns:p14="http://schemas.microsoft.com/office/powerpoint/2010/main" val="351351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42F4-D501-2346-912B-979B7B9521F6}"/>
              </a:ext>
            </a:extLst>
          </p:cNvPr>
          <p:cNvSpPr>
            <a:spLocks noGrp="1"/>
          </p:cNvSpPr>
          <p:nvPr>
            <p:ph type="title"/>
          </p:nvPr>
        </p:nvSpPr>
        <p:spPr/>
        <p:txBody>
          <a:bodyPr/>
          <a:lstStyle/>
          <a:p>
            <a:r>
              <a:rPr lang="en-US" dirty="0"/>
              <a:t>Substitution Nudge</a:t>
            </a:r>
          </a:p>
        </p:txBody>
      </p:sp>
      <p:sp>
        <p:nvSpPr>
          <p:cNvPr id="3" name="Content Placeholder 2">
            <a:extLst>
              <a:ext uri="{FF2B5EF4-FFF2-40B4-BE49-F238E27FC236}">
                <a16:creationId xmlns:a16="http://schemas.microsoft.com/office/drawing/2014/main" id="{6EA1A95C-9230-224E-BFC2-C990C5547941}"/>
              </a:ext>
            </a:extLst>
          </p:cNvPr>
          <p:cNvSpPr>
            <a:spLocks noGrp="1"/>
          </p:cNvSpPr>
          <p:nvPr>
            <p:ph idx="1"/>
          </p:nvPr>
        </p:nvSpPr>
        <p:spPr/>
        <p:txBody>
          <a:bodyPr/>
          <a:lstStyle/>
          <a:p>
            <a:r>
              <a:rPr lang="en-US" dirty="0"/>
              <a:t>Writer takes a suggested word </a:t>
            </a:r>
            <a:r>
              <a:rPr lang="en-US" i="1" dirty="0"/>
              <a:t>instead of</a:t>
            </a:r>
            <a:r>
              <a:rPr lang="en-US" dirty="0"/>
              <a:t> the counterfactual word</a:t>
            </a:r>
          </a:p>
          <a:p>
            <a:endParaRPr lang="en-US" dirty="0"/>
          </a:p>
          <a:p>
            <a:r>
              <a:rPr lang="en-US" dirty="0"/>
              <a:t>Outcome: more predictable, fewer unpredictable</a:t>
            </a:r>
          </a:p>
          <a:p>
            <a:endParaRPr lang="en-US" dirty="0"/>
          </a:p>
        </p:txBody>
      </p:sp>
      <p:pic>
        <p:nvPicPr>
          <p:cNvPr id="4" name="Picture 3">
            <a:extLst>
              <a:ext uri="{FF2B5EF4-FFF2-40B4-BE49-F238E27FC236}">
                <a16:creationId xmlns:a16="http://schemas.microsoft.com/office/drawing/2014/main" id="{AED8EC24-72C4-7745-BD3B-FCB2B87E1344}"/>
              </a:ext>
            </a:extLst>
          </p:cNvPr>
          <p:cNvPicPr>
            <a:picLocks noChangeAspect="1"/>
          </p:cNvPicPr>
          <p:nvPr/>
        </p:nvPicPr>
        <p:blipFill rotWithShape="1">
          <a:blip r:embed="rId3"/>
          <a:srcRect t="72107"/>
          <a:stretch/>
        </p:blipFill>
        <p:spPr>
          <a:xfrm>
            <a:off x="49634" y="5962650"/>
            <a:ext cx="12199516" cy="428625"/>
          </a:xfrm>
          <a:prstGeom prst="rect">
            <a:avLst/>
          </a:prstGeom>
        </p:spPr>
      </p:pic>
      <p:pic>
        <p:nvPicPr>
          <p:cNvPr id="5" name="Picture 4">
            <a:extLst>
              <a:ext uri="{FF2B5EF4-FFF2-40B4-BE49-F238E27FC236}">
                <a16:creationId xmlns:a16="http://schemas.microsoft.com/office/drawing/2014/main" id="{7AE5A599-A001-E948-BB4C-E7E6AEF4A195}"/>
              </a:ext>
            </a:extLst>
          </p:cNvPr>
          <p:cNvPicPr>
            <a:picLocks noChangeAspect="1"/>
          </p:cNvPicPr>
          <p:nvPr/>
        </p:nvPicPr>
        <p:blipFill rotWithShape="1">
          <a:blip r:embed="rId3"/>
          <a:srcRect b="32283"/>
          <a:stretch/>
        </p:blipFill>
        <p:spPr>
          <a:xfrm>
            <a:off x="-7516" y="4921647"/>
            <a:ext cx="12199516" cy="1040606"/>
          </a:xfrm>
          <a:prstGeom prst="rect">
            <a:avLst/>
          </a:prstGeom>
        </p:spPr>
      </p:pic>
      <p:sp>
        <p:nvSpPr>
          <p:cNvPr id="6" name="Oval 5">
            <a:extLst>
              <a:ext uri="{FF2B5EF4-FFF2-40B4-BE49-F238E27FC236}">
                <a16:creationId xmlns:a16="http://schemas.microsoft.com/office/drawing/2014/main" id="{A7486A6F-A969-A742-BF2D-0AD57E10CE28}"/>
              </a:ext>
            </a:extLst>
          </p:cNvPr>
          <p:cNvSpPr/>
          <p:nvPr/>
        </p:nvSpPr>
        <p:spPr>
          <a:xfrm>
            <a:off x="5632450" y="5276850"/>
            <a:ext cx="516942" cy="279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CC4DF67-5800-1945-B8CF-B33D9C70F42E}"/>
              </a:ext>
            </a:extLst>
          </p:cNvPr>
          <p:cNvSpPr>
            <a:spLocks noGrp="1"/>
          </p:cNvSpPr>
          <p:nvPr>
            <p:ph type="sldNum" sz="quarter" idx="12"/>
          </p:nvPr>
        </p:nvSpPr>
        <p:spPr/>
        <p:txBody>
          <a:bodyPr/>
          <a:lstStyle/>
          <a:p>
            <a:fld id="{483E64C8-9FD0-3D49-B6FB-B8BC3DED4072}" type="slidenum">
              <a:rPr lang="en-US" smtClean="0"/>
              <a:t>29</a:t>
            </a:fld>
            <a:endParaRPr lang="en-US"/>
          </a:p>
        </p:txBody>
      </p:sp>
    </p:spTree>
    <p:extLst>
      <p:ext uri="{BB962C8B-B14F-4D97-AF65-F5344CB8AC3E}">
        <p14:creationId xmlns:p14="http://schemas.microsoft.com/office/powerpoint/2010/main" val="3279463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0E114-449B-F941-8ABF-BD5210F2BD5B}"/>
              </a:ext>
            </a:extLst>
          </p:cNvPr>
          <p:cNvSpPr>
            <a:spLocks noGrp="1"/>
          </p:cNvSpPr>
          <p:nvPr>
            <p:ph type="title"/>
          </p:nvPr>
        </p:nvSpPr>
        <p:spPr>
          <a:xfrm>
            <a:off x="838200" y="365125"/>
            <a:ext cx="10515600" cy="6309995"/>
          </a:xfrm>
        </p:spPr>
        <p:txBody>
          <a:bodyPr>
            <a:normAutofit/>
          </a:bodyPr>
          <a:lstStyle/>
          <a:p>
            <a:pPr algn="ctr"/>
            <a:r>
              <a:rPr lang="en-US" sz="20000" dirty="0"/>
              <a:t>A</a:t>
            </a:r>
          </a:p>
        </p:txBody>
      </p:sp>
      <p:sp>
        <p:nvSpPr>
          <p:cNvPr id="5" name="TextBox 4">
            <a:extLst>
              <a:ext uri="{FF2B5EF4-FFF2-40B4-BE49-F238E27FC236}">
                <a16:creationId xmlns:a16="http://schemas.microsoft.com/office/drawing/2014/main" id="{D30425E3-9978-F24F-9670-ED4CBAB2902D}"/>
              </a:ext>
            </a:extLst>
          </p:cNvPr>
          <p:cNvSpPr txBox="1"/>
          <p:nvPr/>
        </p:nvSpPr>
        <p:spPr>
          <a:xfrm>
            <a:off x="0" y="0"/>
            <a:ext cx="3078471" cy="369332"/>
          </a:xfrm>
          <a:prstGeom prst="rect">
            <a:avLst/>
          </a:prstGeom>
          <a:noFill/>
        </p:spPr>
        <p:txBody>
          <a:bodyPr wrap="none" rtlCol="0">
            <a:spAutoFit/>
          </a:bodyPr>
          <a:lstStyle/>
          <a:p>
            <a:r>
              <a:rPr lang="en-US" b="1" dirty="0"/>
              <a:t>Who</a:t>
            </a:r>
            <a:r>
              <a:rPr lang="en-US" dirty="0"/>
              <a:t>: Front row by whiteboard</a:t>
            </a:r>
          </a:p>
        </p:txBody>
      </p:sp>
    </p:spTree>
    <p:extLst>
      <p:ext uri="{BB962C8B-B14F-4D97-AF65-F5344CB8AC3E}">
        <p14:creationId xmlns:p14="http://schemas.microsoft.com/office/powerpoint/2010/main" val="1471566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5EDC-BD2A-A544-AE7B-49D3DFBB19C5}"/>
              </a:ext>
            </a:extLst>
          </p:cNvPr>
          <p:cNvSpPr>
            <a:spLocks noGrp="1"/>
          </p:cNvSpPr>
          <p:nvPr>
            <p:ph type="title"/>
          </p:nvPr>
        </p:nvSpPr>
        <p:spPr/>
        <p:txBody>
          <a:bodyPr/>
          <a:lstStyle/>
          <a:p>
            <a:r>
              <a:rPr lang="en-US" dirty="0"/>
              <a:t>Skip-Nudge</a:t>
            </a:r>
          </a:p>
        </p:txBody>
      </p:sp>
      <p:sp>
        <p:nvSpPr>
          <p:cNvPr id="3" name="Content Placeholder 2">
            <a:extLst>
              <a:ext uri="{FF2B5EF4-FFF2-40B4-BE49-F238E27FC236}">
                <a16:creationId xmlns:a16="http://schemas.microsoft.com/office/drawing/2014/main" id="{79263F6D-FD4B-6D46-BDA3-8CBBF7869C53}"/>
              </a:ext>
            </a:extLst>
          </p:cNvPr>
          <p:cNvSpPr>
            <a:spLocks noGrp="1"/>
          </p:cNvSpPr>
          <p:nvPr>
            <p:ph idx="1"/>
          </p:nvPr>
        </p:nvSpPr>
        <p:spPr/>
        <p:txBody>
          <a:bodyPr/>
          <a:lstStyle/>
          <a:p>
            <a:r>
              <a:rPr lang="en-US" dirty="0"/>
              <a:t>Suggests the word that would have been written </a:t>
            </a:r>
            <a:r>
              <a:rPr lang="en-US" i="1" dirty="0"/>
              <a:t>after</a:t>
            </a:r>
            <a:r>
              <a:rPr lang="en-US" dirty="0"/>
              <a:t> the next word</a:t>
            </a:r>
          </a:p>
          <a:p>
            <a:pPr marL="0" indent="0">
              <a:buNone/>
            </a:pPr>
            <a:r>
              <a:rPr lang="en-US" dirty="0">
                <a:solidFill>
                  <a:schemeClr val="tx2">
                    <a:lumMod val="75000"/>
                  </a:schemeClr>
                </a:solidFill>
              </a:rPr>
              <a:t>	➔</a:t>
            </a:r>
            <a:r>
              <a:rPr lang="en-US" dirty="0"/>
              <a:t> nudge to </a:t>
            </a:r>
            <a:r>
              <a:rPr lang="en-US" i="1" dirty="0"/>
              <a:t>skip</a:t>
            </a:r>
            <a:r>
              <a:rPr lang="en-US" dirty="0"/>
              <a:t> a word</a:t>
            </a:r>
          </a:p>
          <a:p>
            <a:r>
              <a:rPr lang="en-US" dirty="0"/>
              <a:t>Occurred at least once in 69% of captions</a:t>
            </a:r>
          </a:p>
          <a:p>
            <a:pPr marL="457200" lvl="1" indent="0">
              <a:buNone/>
            </a:pPr>
            <a:r>
              <a:rPr lang="en-US" dirty="0"/>
              <a:t>Words most often skip-nudged:</a:t>
            </a:r>
            <a:br>
              <a:rPr lang="en-US" dirty="0"/>
            </a:br>
            <a:r>
              <a:rPr lang="en-US" dirty="0"/>
              <a:t>	red, white, a, is, wedding, tennis, to, tree, sitting, small</a:t>
            </a:r>
          </a:p>
        </p:txBody>
      </p:sp>
      <p:pic>
        <p:nvPicPr>
          <p:cNvPr id="4" name="Picture 3">
            <a:extLst>
              <a:ext uri="{FF2B5EF4-FFF2-40B4-BE49-F238E27FC236}">
                <a16:creationId xmlns:a16="http://schemas.microsoft.com/office/drawing/2014/main" id="{DAC2BE75-9A49-E144-B867-36586FE7FD47}"/>
              </a:ext>
            </a:extLst>
          </p:cNvPr>
          <p:cNvPicPr>
            <a:picLocks noChangeAspect="1"/>
          </p:cNvPicPr>
          <p:nvPr/>
        </p:nvPicPr>
        <p:blipFill rotWithShape="1">
          <a:blip r:embed="rId3"/>
          <a:srcRect t="72107"/>
          <a:stretch/>
        </p:blipFill>
        <p:spPr>
          <a:xfrm>
            <a:off x="49634" y="5962650"/>
            <a:ext cx="12199516" cy="428625"/>
          </a:xfrm>
          <a:prstGeom prst="rect">
            <a:avLst/>
          </a:prstGeom>
        </p:spPr>
      </p:pic>
      <p:pic>
        <p:nvPicPr>
          <p:cNvPr id="5" name="Picture 4">
            <a:extLst>
              <a:ext uri="{FF2B5EF4-FFF2-40B4-BE49-F238E27FC236}">
                <a16:creationId xmlns:a16="http://schemas.microsoft.com/office/drawing/2014/main" id="{661A3CFA-3233-034D-8599-1C60199ED137}"/>
              </a:ext>
            </a:extLst>
          </p:cNvPr>
          <p:cNvPicPr>
            <a:picLocks noChangeAspect="1"/>
          </p:cNvPicPr>
          <p:nvPr/>
        </p:nvPicPr>
        <p:blipFill rotWithShape="1">
          <a:blip r:embed="rId3"/>
          <a:srcRect b="32283"/>
          <a:stretch/>
        </p:blipFill>
        <p:spPr>
          <a:xfrm>
            <a:off x="-7516" y="4921647"/>
            <a:ext cx="12199516" cy="1040606"/>
          </a:xfrm>
          <a:prstGeom prst="rect">
            <a:avLst/>
          </a:prstGeom>
        </p:spPr>
      </p:pic>
      <p:sp>
        <p:nvSpPr>
          <p:cNvPr id="6" name="Slide Number Placeholder 5">
            <a:extLst>
              <a:ext uri="{FF2B5EF4-FFF2-40B4-BE49-F238E27FC236}">
                <a16:creationId xmlns:a16="http://schemas.microsoft.com/office/drawing/2014/main" id="{F03A91BA-DE43-2E42-B585-054B0B719150}"/>
              </a:ext>
            </a:extLst>
          </p:cNvPr>
          <p:cNvSpPr>
            <a:spLocks noGrp="1"/>
          </p:cNvSpPr>
          <p:nvPr>
            <p:ph type="sldNum" sz="quarter" idx="12"/>
          </p:nvPr>
        </p:nvSpPr>
        <p:spPr/>
        <p:txBody>
          <a:bodyPr/>
          <a:lstStyle/>
          <a:p>
            <a:fld id="{483E64C8-9FD0-3D49-B6FB-B8BC3DED4072}" type="slidenum">
              <a:rPr lang="en-US" smtClean="0"/>
              <a:t>30</a:t>
            </a:fld>
            <a:endParaRPr lang="en-US"/>
          </a:p>
        </p:txBody>
      </p:sp>
      <p:sp>
        <p:nvSpPr>
          <p:cNvPr id="7" name="Oval 6">
            <a:extLst>
              <a:ext uri="{FF2B5EF4-FFF2-40B4-BE49-F238E27FC236}">
                <a16:creationId xmlns:a16="http://schemas.microsoft.com/office/drawing/2014/main" id="{A150166D-1D3D-024F-A6DF-0D5967FFFBD6}"/>
              </a:ext>
            </a:extLst>
          </p:cNvPr>
          <p:cNvSpPr/>
          <p:nvPr/>
        </p:nvSpPr>
        <p:spPr>
          <a:xfrm>
            <a:off x="9913257" y="5946775"/>
            <a:ext cx="1074057" cy="365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828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54B0-4240-954B-956C-F408D7ED8EE6}"/>
              </a:ext>
            </a:extLst>
          </p:cNvPr>
          <p:cNvSpPr>
            <a:spLocks noGrp="1"/>
          </p:cNvSpPr>
          <p:nvPr>
            <p:ph type="title"/>
          </p:nvPr>
        </p:nvSpPr>
        <p:spPr/>
        <p:txBody>
          <a:bodyPr/>
          <a:lstStyle/>
          <a:p>
            <a:r>
              <a:rPr lang="en-US" dirty="0"/>
              <a:t>Overall: </a:t>
            </a:r>
            <a:r>
              <a:rPr lang="en-US" b="1" dirty="0"/>
              <a:t>Shorter</a:t>
            </a:r>
            <a:r>
              <a:rPr lang="en-US" dirty="0"/>
              <a:t> Captions, Fewer Unexpected</a:t>
            </a:r>
            <a:endParaRPr lang="en-US" b="1" dirty="0"/>
          </a:p>
        </p:txBody>
      </p:sp>
      <p:sp>
        <p:nvSpPr>
          <p:cNvPr id="3" name="Content Placeholder 2">
            <a:extLst>
              <a:ext uri="{FF2B5EF4-FFF2-40B4-BE49-F238E27FC236}">
                <a16:creationId xmlns:a16="http://schemas.microsoft.com/office/drawing/2014/main" id="{84342B8A-A873-1C4F-AC56-711282A68D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74B9DA-485D-404F-8797-A52107DC335F}"/>
              </a:ext>
            </a:extLst>
          </p:cNvPr>
          <p:cNvSpPr>
            <a:spLocks noGrp="1"/>
          </p:cNvSpPr>
          <p:nvPr>
            <p:ph type="sldNum" sz="quarter" idx="12"/>
          </p:nvPr>
        </p:nvSpPr>
        <p:spPr/>
        <p:txBody>
          <a:bodyPr/>
          <a:lstStyle/>
          <a:p>
            <a:fld id="{483E64C8-9FD0-3D49-B6FB-B8BC3DED4072}" type="slidenum">
              <a:rPr lang="en-US" smtClean="0"/>
              <a:t>31</a:t>
            </a:fld>
            <a:endParaRPr lang="en-US"/>
          </a:p>
        </p:txBody>
      </p:sp>
      <p:pic>
        <p:nvPicPr>
          <p:cNvPr id="8" name="Picture 7">
            <a:extLst>
              <a:ext uri="{FF2B5EF4-FFF2-40B4-BE49-F238E27FC236}">
                <a16:creationId xmlns:a16="http://schemas.microsoft.com/office/drawing/2014/main" id="{BD5FD9C8-2BC4-CB46-A0CC-7105C20AB8A0}"/>
              </a:ext>
            </a:extLst>
          </p:cNvPr>
          <p:cNvPicPr>
            <a:picLocks noChangeAspect="1"/>
          </p:cNvPicPr>
          <p:nvPr/>
        </p:nvPicPr>
        <p:blipFill>
          <a:blip r:embed="rId3"/>
          <a:stretch>
            <a:fillRect/>
          </a:stretch>
        </p:blipFill>
        <p:spPr>
          <a:xfrm>
            <a:off x="203638" y="1371793"/>
            <a:ext cx="11433328" cy="2446638"/>
          </a:xfrm>
          <a:prstGeom prst="rect">
            <a:avLst/>
          </a:prstGeom>
        </p:spPr>
      </p:pic>
      <p:pic>
        <p:nvPicPr>
          <p:cNvPr id="9" name="Picture 8">
            <a:extLst>
              <a:ext uri="{FF2B5EF4-FFF2-40B4-BE49-F238E27FC236}">
                <a16:creationId xmlns:a16="http://schemas.microsoft.com/office/drawing/2014/main" id="{A03021D7-31C3-F649-BBB7-5C243E2CA6EE}"/>
              </a:ext>
            </a:extLst>
          </p:cNvPr>
          <p:cNvPicPr>
            <a:picLocks noChangeAspect="1"/>
          </p:cNvPicPr>
          <p:nvPr/>
        </p:nvPicPr>
        <p:blipFill>
          <a:blip r:embed="rId4"/>
          <a:stretch>
            <a:fillRect/>
          </a:stretch>
        </p:blipFill>
        <p:spPr>
          <a:xfrm>
            <a:off x="22553" y="3953368"/>
            <a:ext cx="11614414" cy="2402982"/>
          </a:xfrm>
          <a:prstGeom prst="rect">
            <a:avLst/>
          </a:prstGeom>
        </p:spPr>
      </p:pic>
    </p:spTree>
    <p:extLst>
      <p:ext uri="{BB962C8B-B14F-4D97-AF65-F5344CB8AC3E}">
        <p14:creationId xmlns:p14="http://schemas.microsoft.com/office/powerpoint/2010/main" val="327350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60BC5EC-5E69-4B4E-AC91-42AD82752EAD}"/>
              </a:ext>
            </a:extLst>
          </p:cNvPr>
          <p:cNvSpPr>
            <a:spLocks noGrp="1"/>
          </p:cNvSpPr>
          <p:nvPr>
            <p:ph type="title"/>
          </p:nvPr>
        </p:nvSpPr>
        <p:spPr/>
        <p:txBody>
          <a:bodyPr>
            <a:normAutofit/>
          </a:bodyPr>
          <a:lstStyle/>
          <a:p>
            <a:r>
              <a:rPr lang="en-US" dirty="0"/>
              <a:t>Suggestions may discourage thoughtfulness</a:t>
            </a:r>
          </a:p>
        </p:txBody>
      </p:sp>
      <p:sp>
        <p:nvSpPr>
          <p:cNvPr id="4" name="Slide Number Placeholder 3">
            <a:extLst>
              <a:ext uri="{FF2B5EF4-FFF2-40B4-BE49-F238E27FC236}">
                <a16:creationId xmlns:a16="http://schemas.microsoft.com/office/drawing/2014/main" id="{725CA568-BCBC-D14D-9F54-7577E6D47550}"/>
              </a:ext>
            </a:extLst>
          </p:cNvPr>
          <p:cNvSpPr>
            <a:spLocks noGrp="1"/>
          </p:cNvSpPr>
          <p:nvPr>
            <p:ph type="sldNum" sz="quarter" idx="12"/>
          </p:nvPr>
        </p:nvSpPr>
        <p:spPr/>
        <p:txBody>
          <a:bodyPr/>
          <a:lstStyle/>
          <a:p>
            <a:fld id="{483E64C8-9FD0-3D49-B6FB-B8BC3DED4072}" type="slidenum">
              <a:rPr lang="en-US" smtClean="0"/>
              <a:t>32</a:t>
            </a:fld>
            <a:endParaRPr lang="en-US"/>
          </a:p>
        </p:txBody>
      </p:sp>
      <p:pic>
        <p:nvPicPr>
          <p:cNvPr id="5" name="Picture 4">
            <a:extLst>
              <a:ext uri="{FF2B5EF4-FFF2-40B4-BE49-F238E27FC236}">
                <a16:creationId xmlns:a16="http://schemas.microsoft.com/office/drawing/2014/main" id="{A7197F92-7F5C-8A43-98B0-91C487F66320}"/>
              </a:ext>
            </a:extLst>
          </p:cNvPr>
          <p:cNvPicPr>
            <a:picLocks noChangeAspect="1"/>
          </p:cNvPicPr>
          <p:nvPr/>
        </p:nvPicPr>
        <p:blipFill>
          <a:blip r:embed="rId2"/>
          <a:stretch>
            <a:fillRect/>
          </a:stretch>
        </p:blipFill>
        <p:spPr>
          <a:xfrm>
            <a:off x="4394199" y="7104742"/>
            <a:ext cx="5130801" cy="1527954"/>
          </a:xfrm>
          <a:prstGeom prst="rect">
            <a:avLst/>
          </a:prstGeom>
        </p:spPr>
      </p:pic>
      <p:pic>
        <p:nvPicPr>
          <p:cNvPr id="7" name="Picture 6" descr="A close up of a logo&#10;&#10;Description automatically generated">
            <a:extLst>
              <a:ext uri="{FF2B5EF4-FFF2-40B4-BE49-F238E27FC236}">
                <a16:creationId xmlns:a16="http://schemas.microsoft.com/office/drawing/2014/main" id="{C761F9D4-B2FE-2149-AC0C-2577E28DE65B}"/>
              </a:ext>
            </a:extLst>
          </p:cNvPr>
          <p:cNvPicPr>
            <a:picLocks noChangeAspect="1"/>
          </p:cNvPicPr>
          <p:nvPr/>
        </p:nvPicPr>
        <p:blipFill rotWithShape="1">
          <a:blip r:embed="rId3"/>
          <a:srcRect b="14754"/>
          <a:stretch/>
        </p:blipFill>
        <p:spPr>
          <a:xfrm>
            <a:off x="1494207" y="1302260"/>
            <a:ext cx="3541486" cy="3018972"/>
          </a:xfrm>
          <a:prstGeom prst="rect">
            <a:avLst/>
          </a:prstGeom>
        </p:spPr>
      </p:pic>
      <p:sp>
        <p:nvSpPr>
          <p:cNvPr id="8" name="TextBox 7">
            <a:extLst>
              <a:ext uri="{FF2B5EF4-FFF2-40B4-BE49-F238E27FC236}">
                <a16:creationId xmlns:a16="http://schemas.microsoft.com/office/drawing/2014/main" id="{826A9E1C-1E58-8748-9175-275C06DDE6D9}"/>
              </a:ext>
            </a:extLst>
          </p:cNvPr>
          <p:cNvSpPr txBox="1"/>
          <p:nvPr/>
        </p:nvSpPr>
        <p:spPr>
          <a:xfrm>
            <a:off x="2688240" y="6605331"/>
            <a:ext cx="6815520" cy="307777"/>
          </a:xfrm>
          <a:prstGeom prst="rect">
            <a:avLst/>
          </a:prstGeom>
          <a:noFill/>
        </p:spPr>
        <p:txBody>
          <a:bodyPr wrap="none" rtlCol="0">
            <a:spAutoFit/>
          </a:bodyPr>
          <a:lstStyle/>
          <a:p>
            <a:r>
              <a:rPr lang="en-US" sz="1400" dirty="0"/>
              <a:t>moderate by Erik Arndt from the Noun Project, easy by Tomi </a:t>
            </a:r>
            <a:r>
              <a:rPr lang="en-US" sz="1400" dirty="0" err="1"/>
              <a:t>Triyana</a:t>
            </a:r>
            <a:r>
              <a:rPr lang="en-US" sz="1400" dirty="0"/>
              <a:t> from the Noun Project</a:t>
            </a:r>
          </a:p>
        </p:txBody>
      </p:sp>
      <p:sp>
        <p:nvSpPr>
          <p:cNvPr id="9" name="TextBox 8">
            <a:extLst>
              <a:ext uri="{FF2B5EF4-FFF2-40B4-BE49-F238E27FC236}">
                <a16:creationId xmlns:a16="http://schemas.microsoft.com/office/drawing/2014/main" id="{A8762E23-3C3B-544B-BAEF-00F1573A0501}"/>
              </a:ext>
            </a:extLst>
          </p:cNvPr>
          <p:cNvSpPr txBox="1"/>
          <p:nvPr/>
        </p:nvSpPr>
        <p:spPr>
          <a:xfrm>
            <a:off x="1716014" y="4734355"/>
            <a:ext cx="3097872" cy="1077218"/>
          </a:xfrm>
          <a:prstGeom prst="rect">
            <a:avLst/>
          </a:prstGeom>
          <a:noFill/>
        </p:spPr>
        <p:txBody>
          <a:bodyPr wrap="square" rtlCol="0">
            <a:spAutoFit/>
          </a:bodyPr>
          <a:lstStyle/>
          <a:p>
            <a:pPr algn="ctr"/>
            <a:r>
              <a:rPr lang="en-US" sz="3200" dirty="0"/>
              <a:t>Thinking about what to write</a:t>
            </a:r>
          </a:p>
        </p:txBody>
      </p:sp>
      <p:pic>
        <p:nvPicPr>
          <p:cNvPr id="11" name="Graphic 10">
            <a:extLst>
              <a:ext uri="{FF2B5EF4-FFF2-40B4-BE49-F238E27FC236}">
                <a16:creationId xmlns:a16="http://schemas.microsoft.com/office/drawing/2014/main" id="{FDF9FA1A-09B4-D049-87B4-3D87FD2CD91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7309"/>
          <a:stretch/>
        </p:blipFill>
        <p:spPr>
          <a:xfrm>
            <a:off x="7156309" y="1512865"/>
            <a:ext cx="2671843" cy="2739605"/>
          </a:xfrm>
          <a:prstGeom prst="rect">
            <a:avLst/>
          </a:prstGeom>
        </p:spPr>
      </p:pic>
      <p:sp>
        <p:nvSpPr>
          <p:cNvPr id="12" name="TextBox 11">
            <a:extLst>
              <a:ext uri="{FF2B5EF4-FFF2-40B4-BE49-F238E27FC236}">
                <a16:creationId xmlns:a16="http://schemas.microsoft.com/office/drawing/2014/main" id="{2E11CD92-CB11-4C48-9D94-DEDBC9DDE912}"/>
              </a:ext>
            </a:extLst>
          </p:cNvPr>
          <p:cNvSpPr txBox="1"/>
          <p:nvPr/>
        </p:nvSpPr>
        <p:spPr>
          <a:xfrm>
            <a:off x="6959599" y="4765801"/>
            <a:ext cx="2981758" cy="1077218"/>
          </a:xfrm>
          <a:prstGeom prst="rect">
            <a:avLst/>
          </a:prstGeom>
          <a:noFill/>
        </p:spPr>
        <p:txBody>
          <a:bodyPr wrap="square" rtlCol="0">
            <a:spAutoFit/>
          </a:bodyPr>
          <a:lstStyle/>
          <a:p>
            <a:pPr algn="ctr"/>
            <a:r>
              <a:rPr lang="en-US" sz="3200" dirty="0"/>
              <a:t>Accepting a suggestion</a:t>
            </a:r>
          </a:p>
        </p:txBody>
      </p:sp>
    </p:spTree>
    <p:extLst>
      <p:ext uri="{BB962C8B-B14F-4D97-AF65-F5344CB8AC3E}">
        <p14:creationId xmlns:p14="http://schemas.microsoft.com/office/powerpoint/2010/main" val="12786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136F-210E-DD41-B257-8ABC10A1EE93}"/>
              </a:ext>
            </a:extLst>
          </p:cNvPr>
          <p:cNvSpPr>
            <a:spLocks noGrp="1"/>
          </p:cNvSpPr>
          <p:nvPr>
            <p:ph type="title"/>
          </p:nvPr>
        </p:nvSpPr>
        <p:spPr/>
        <p:txBody>
          <a:bodyPr/>
          <a:lstStyle/>
          <a:p>
            <a:r>
              <a:rPr lang="en-US" b="1" dirty="0"/>
              <a:t>Study 2</a:t>
            </a:r>
            <a:r>
              <a:rPr lang="en-US" dirty="0"/>
              <a:t>: Do positively-biased suggestions bias writing?</a:t>
            </a:r>
          </a:p>
        </p:txBody>
      </p:sp>
      <p:sp>
        <p:nvSpPr>
          <p:cNvPr id="3" name="Content Placeholder 2">
            <a:extLst>
              <a:ext uri="{FF2B5EF4-FFF2-40B4-BE49-F238E27FC236}">
                <a16:creationId xmlns:a16="http://schemas.microsoft.com/office/drawing/2014/main" id="{3A24DBDF-6DC3-B141-8C8D-A4A87A0138FA}"/>
              </a:ext>
            </a:extLst>
          </p:cNvPr>
          <p:cNvSpPr>
            <a:spLocks noGrp="1"/>
          </p:cNvSpPr>
          <p:nvPr>
            <p:ph idx="1"/>
          </p:nvPr>
        </p:nvSpPr>
        <p:spPr>
          <a:xfrm>
            <a:off x="838200" y="1825624"/>
            <a:ext cx="10515600" cy="4530725"/>
          </a:xfrm>
        </p:spPr>
        <p:txBody>
          <a:bodyPr>
            <a:normAutofit/>
          </a:bodyPr>
          <a:lstStyle/>
          <a:p>
            <a:r>
              <a:rPr lang="en-US" dirty="0"/>
              <a:t>N=38 participants, each named 4 restaurants (both good and bad experiences)</a:t>
            </a:r>
          </a:p>
          <a:p>
            <a:r>
              <a:rPr lang="en-US" dirty="0"/>
              <a:t>Wrote reviews; system suggested sentiment-manipulated phrases</a:t>
            </a:r>
          </a:p>
          <a:p>
            <a:pPr lvl="1"/>
            <a:r>
              <a:rPr lang="en-US" b="1" dirty="0"/>
              <a:t>Positive slant</a:t>
            </a:r>
            <a:br>
              <a:rPr lang="en-US" b="1" dirty="0"/>
            </a:br>
            <a:br>
              <a:rPr lang="en-US" b="1" dirty="0"/>
            </a:br>
            <a:endParaRPr lang="en-US" b="1" dirty="0"/>
          </a:p>
          <a:p>
            <a:pPr lvl="1"/>
            <a:r>
              <a:rPr lang="en-US" b="1" dirty="0"/>
              <a:t>Negative slant</a:t>
            </a:r>
            <a:br>
              <a:rPr lang="en-US" b="1" dirty="0"/>
            </a:br>
            <a:br>
              <a:rPr lang="en-US" b="1" dirty="0"/>
            </a:br>
            <a:endParaRPr lang="en-US" b="1" dirty="0"/>
          </a:p>
          <a:p>
            <a:r>
              <a:rPr lang="en-US" b="1" dirty="0"/>
              <a:t>Measure</a:t>
            </a:r>
            <a:r>
              <a:rPr lang="en-US" dirty="0"/>
              <a:t>: For each sentence in each review, 3 annotators (</a:t>
            </a:r>
            <a:r>
              <a:rPr lang="en-US" dirty="0" err="1"/>
              <a:t>MTurk</a:t>
            </a:r>
            <a:r>
              <a:rPr lang="en-US" dirty="0"/>
              <a:t>) rate positive content, negative content</a:t>
            </a:r>
          </a:p>
        </p:txBody>
      </p:sp>
      <p:sp>
        <p:nvSpPr>
          <p:cNvPr id="8" name="Slide Number Placeholder 7">
            <a:extLst>
              <a:ext uri="{FF2B5EF4-FFF2-40B4-BE49-F238E27FC236}">
                <a16:creationId xmlns:a16="http://schemas.microsoft.com/office/drawing/2014/main" id="{F39C8F8F-74DA-5C49-8248-97D3E304139B}"/>
              </a:ext>
            </a:extLst>
          </p:cNvPr>
          <p:cNvSpPr>
            <a:spLocks noGrp="1"/>
          </p:cNvSpPr>
          <p:nvPr>
            <p:ph type="sldNum" sz="quarter" idx="12"/>
          </p:nvPr>
        </p:nvSpPr>
        <p:spPr/>
        <p:txBody>
          <a:bodyPr/>
          <a:lstStyle/>
          <a:p>
            <a:fld id="{483E64C8-9FD0-3D49-B6FB-B8BC3DED4072}" type="slidenum">
              <a:rPr lang="en-US" smtClean="0"/>
              <a:t>33</a:t>
            </a:fld>
            <a:endParaRPr lang="en-US"/>
          </a:p>
        </p:txBody>
      </p:sp>
      <p:pic>
        <p:nvPicPr>
          <p:cNvPr id="5" name="Picture 8" descr="Picture 8">
            <a:extLst>
              <a:ext uri="{FF2B5EF4-FFF2-40B4-BE49-F238E27FC236}">
                <a16:creationId xmlns:a16="http://schemas.microsoft.com/office/drawing/2014/main" id="{4E6F3CE0-56DF-1A4F-9C0F-98BAF2EF292D}"/>
              </a:ext>
            </a:extLst>
          </p:cNvPr>
          <p:cNvPicPr>
            <a:picLocks noChangeAspect="1"/>
          </p:cNvPicPr>
          <p:nvPr/>
        </p:nvPicPr>
        <p:blipFill>
          <a:blip r:embed="rId2"/>
          <a:stretch>
            <a:fillRect/>
          </a:stretch>
        </p:blipFill>
        <p:spPr>
          <a:xfrm>
            <a:off x="3901770" y="4165373"/>
            <a:ext cx="4876801" cy="927101"/>
          </a:xfrm>
          <a:prstGeom prst="rect">
            <a:avLst/>
          </a:prstGeom>
          <a:ln w="12700">
            <a:miter lim="400000"/>
          </a:ln>
        </p:spPr>
      </p:pic>
      <p:pic>
        <p:nvPicPr>
          <p:cNvPr id="6" name="Picture 9" descr="Picture 9">
            <a:extLst>
              <a:ext uri="{FF2B5EF4-FFF2-40B4-BE49-F238E27FC236}">
                <a16:creationId xmlns:a16="http://schemas.microsoft.com/office/drawing/2014/main" id="{4376CB3E-1D7C-AA45-9282-4E60C07EA1E0}"/>
              </a:ext>
            </a:extLst>
          </p:cNvPr>
          <p:cNvPicPr>
            <a:picLocks noChangeAspect="1"/>
          </p:cNvPicPr>
          <p:nvPr/>
        </p:nvPicPr>
        <p:blipFill>
          <a:blip r:embed="rId3"/>
          <a:stretch>
            <a:fillRect/>
          </a:stretch>
        </p:blipFill>
        <p:spPr>
          <a:xfrm>
            <a:off x="3901770" y="3167741"/>
            <a:ext cx="4864101" cy="876301"/>
          </a:xfrm>
          <a:prstGeom prst="rect">
            <a:avLst/>
          </a:prstGeom>
          <a:ln w="12700">
            <a:miter lim="400000"/>
          </a:ln>
        </p:spPr>
      </p:pic>
    </p:spTree>
    <p:extLst>
      <p:ext uri="{BB962C8B-B14F-4D97-AF65-F5344CB8AC3E}">
        <p14:creationId xmlns:p14="http://schemas.microsoft.com/office/powerpoint/2010/main" val="146147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B2C9-60E3-9E43-A129-BD01223B8839}"/>
              </a:ext>
            </a:extLst>
          </p:cNvPr>
          <p:cNvSpPr>
            <a:spLocks noGrp="1"/>
          </p:cNvSpPr>
          <p:nvPr>
            <p:ph type="title"/>
          </p:nvPr>
        </p:nvSpPr>
        <p:spPr>
          <a:xfrm>
            <a:off x="838200" y="365125"/>
            <a:ext cx="9944595" cy="1325563"/>
          </a:xfrm>
        </p:spPr>
        <p:txBody>
          <a:bodyPr/>
          <a:lstStyle/>
          <a:p>
            <a:r>
              <a:rPr lang="en-US" b="1" dirty="0"/>
              <a:t>Results</a:t>
            </a:r>
            <a:r>
              <a:rPr lang="en-US" dirty="0"/>
              <a:t>: Positive-Slanted Suggestions </a:t>
            </a:r>
            <a:r>
              <a:rPr lang="en-US" dirty="0">
                <a:solidFill>
                  <a:schemeClr val="tx2">
                    <a:lumMod val="75000"/>
                  </a:schemeClr>
                </a:solidFill>
              </a:rPr>
              <a:t>➔</a:t>
            </a:r>
            <a:r>
              <a:rPr lang="en-US" dirty="0"/>
              <a:t> </a:t>
            </a:r>
            <a:br>
              <a:rPr lang="en-US" dirty="0"/>
            </a:br>
            <a:r>
              <a:rPr lang="en-US" dirty="0"/>
              <a:t>Positive-Slanted Reviews</a:t>
            </a:r>
          </a:p>
        </p:txBody>
      </p:sp>
      <p:sp>
        <p:nvSpPr>
          <p:cNvPr id="3" name="Content Placeholder 2">
            <a:extLst>
              <a:ext uri="{FF2B5EF4-FFF2-40B4-BE49-F238E27FC236}">
                <a16:creationId xmlns:a16="http://schemas.microsoft.com/office/drawing/2014/main" id="{3B2ED629-52FD-424A-9EF4-93719BD0DE73}"/>
              </a:ext>
            </a:extLst>
          </p:cNvPr>
          <p:cNvSpPr>
            <a:spLocks noGrp="1"/>
          </p:cNvSpPr>
          <p:nvPr>
            <p:ph idx="1"/>
          </p:nvPr>
        </p:nvSpPr>
        <p:spPr>
          <a:xfrm>
            <a:off x="838200" y="1825625"/>
            <a:ext cx="6024010" cy="4351338"/>
          </a:xfrm>
        </p:spPr>
        <p:txBody>
          <a:bodyPr/>
          <a:lstStyle/>
          <a:p>
            <a:r>
              <a:rPr lang="en-US" dirty="0"/>
              <a:t>Effect size: about 1/3 star rating</a:t>
            </a:r>
          </a:p>
          <a:p>
            <a:r>
              <a:rPr lang="en-US" dirty="0"/>
              <a:t>No measurable effect on</a:t>
            </a:r>
            <a:br>
              <a:rPr lang="en-US" dirty="0"/>
            </a:br>
            <a:r>
              <a:rPr lang="en-US" dirty="0"/>
              <a:t>negative content</a:t>
            </a:r>
          </a:p>
          <a:p>
            <a:endParaRPr lang="en-US" b="1" dirty="0"/>
          </a:p>
          <a:p>
            <a:r>
              <a:rPr lang="en-US" b="1" dirty="0"/>
              <a:t>Subjective preference towards positive slant system</a:t>
            </a:r>
          </a:p>
          <a:p>
            <a:pPr lvl="1"/>
            <a:r>
              <a:rPr lang="en-US" dirty="0"/>
              <a:t>Negative slant viewed as less relevant</a:t>
            </a:r>
          </a:p>
        </p:txBody>
      </p:sp>
      <p:pic>
        <p:nvPicPr>
          <p:cNvPr id="4" name="Picture 3">
            <a:extLst>
              <a:ext uri="{FF2B5EF4-FFF2-40B4-BE49-F238E27FC236}">
                <a16:creationId xmlns:a16="http://schemas.microsoft.com/office/drawing/2014/main" id="{81B6072E-1386-E246-85DB-FE1C89C4F602}"/>
              </a:ext>
            </a:extLst>
          </p:cNvPr>
          <p:cNvPicPr>
            <a:picLocks noChangeAspect="1"/>
          </p:cNvPicPr>
          <p:nvPr/>
        </p:nvPicPr>
        <p:blipFill rotWithShape="1">
          <a:blip r:embed="rId3"/>
          <a:srcRect r="14940"/>
          <a:stretch/>
        </p:blipFill>
        <p:spPr>
          <a:xfrm>
            <a:off x="6806735" y="1128156"/>
            <a:ext cx="5280618" cy="5729844"/>
          </a:xfrm>
          <a:prstGeom prst="rect">
            <a:avLst/>
          </a:prstGeom>
        </p:spPr>
      </p:pic>
      <p:sp>
        <p:nvSpPr>
          <p:cNvPr id="5" name="Rectangle 4">
            <a:extLst>
              <a:ext uri="{FF2B5EF4-FFF2-40B4-BE49-F238E27FC236}">
                <a16:creationId xmlns:a16="http://schemas.microsoft.com/office/drawing/2014/main" id="{9918BF5B-EBB7-CB4A-A1FE-D547FDD7B856}"/>
              </a:ext>
            </a:extLst>
          </p:cNvPr>
          <p:cNvSpPr/>
          <p:nvPr/>
        </p:nvSpPr>
        <p:spPr>
          <a:xfrm>
            <a:off x="0" y="6355721"/>
            <a:ext cx="6862210" cy="369332"/>
          </a:xfrm>
          <a:prstGeom prst="rect">
            <a:avLst/>
          </a:prstGeom>
        </p:spPr>
        <p:txBody>
          <a:bodyPr wrap="square">
            <a:spAutoFit/>
          </a:bodyPr>
          <a:lstStyle/>
          <a:p>
            <a:pPr lvl="0">
              <a:defRPr/>
            </a:pPr>
            <a:r>
              <a:rPr lang="en-US" dirty="0"/>
              <a:t>Excluding 3 participants who wrote without tapping keys at all</a:t>
            </a:r>
          </a:p>
        </p:txBody>
      </p:sp>
      <p:sp>
        <p:nvSpPr>
          <p:cNvPr id="6" name="Slide Number Placeholder 5">
            <a:extLst>
              <a:ext uri="{FF2B5EF4-FFF2-40B4-BE49-F238E27FC236}">
                <a16:creationId xmlns:a16="http://schemas.microsoft.com/office/drawing/2014/main" id="{B6E6D147-84AE-8841-B81F-ABA9A89E67DD}"/>
              </a:ext>
            </a:extLst>
          </p:cNvPr>
          <p:cNvSpPr>
            <a:spLocks noGrp="1"/>
          </p:cNvSpPr>
          <p:nvPr>
            <p:ph type="sldNum" sz="quarter" idx="12"/>
          </p:nvPr>
        </p:nvSpPr>
        <p:spPr/>
        <p:txBody>
          <a:bodyPr/>
          <a:lstStyle/>
          <a:p>
            <a:fld id="{483E64C8-9FD0-3D49-B6FB-B8BC3DED4072}" type="slidenum">
              <a:rPr lang="en-US" smtClean="0"/>
              <a:t>34</a:t>
            </a:fld>
            <a:endParaRPr lang="en-US"/>
          </a:p>
        </p:txBody>
      </p:sp>
    </p:spTree>
    <p:extLst>
      <p:ext uri="{BB962C8B-B14F-4D97-AF65-F5344CB8AC3E}">
        <p14:creationId xmlns:p14="http://schemas.microsoft.com/office/powerpoint/2010/main" val="111243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F4F4-3BE1-984A-ABEF-1A84CAEAF5C2}"/>
              </a:ext>
            </a:extLst>
          </p:cNvPr>
          <p:cNvSpPr>
            <a:spLocks noGrp="1"/>
          </p:cNvSpPr>
          <p:nvPr>
            <p:ph type="title"/>
          </p:nvPr>
        </p:nvSpPr>
        <p:spPr/>
        <p:txBody>
          <a:bodyPr/>
          <a:lstStyle/>
          <a:p>
            <a:r>
              <a:rPr lang="en-US" dirty="0"/>
              <a:t>Predictive text biases writers.</a:t>
            </a:r>
          </a:p>
        </p:txBody>
      </p:sp>
      <p:sp>
        <p:nvSpPr>
          <p:cNvPr id="3" name="Content Placeholder 2">
            <a:extLst>
              <a:ext uri="{FF2B5EF4-FFF2-40B4-BE49-F238E27FC236}">
                <a16:creationId xmlns:a16="http://schemas.microsoft.com/office/drawing/2014/main" id="{EC6D90D4-A378-9A4D-B6D7-A192B989B3C9}"/>
              </a:ext>
            </a:extLst>
          </p:cNvPr>
          <p:cNvSpPr>
            <a:spLocks noGrp="1"/>
          </p:cNvSpPr>
          <p:nvPr>
            <p:ph idx="1"/>
          </p:nvPr>
        </p:nvSpPr>
        <p:spPr/>
        <p:txBody>
          <a:bodyPr/>
          <a:lstStyle/>
          <a:p>
            <a:pPr>
              <a:tabLst>
                <a:tab pos="10226675" algn="r"/>
                <a:tab pos="10337800" algn="r"/>
              </a:tabLst>
            </a:pPr>
            <a:r>
              <a:rPr lang="en-US" dirty="0"/>
              <a:t>Using predictive text leads to fewer unpredictable words</a:t>
            </a:r>
            <a:r>
              <a:rPr lang="en-US" dirty="0">
                <a:solidFill>
                  <a:schemeClr val="bg1">
                    <a:lumMod val="50000"/>
                  </a:schemeClr>
                </a:solidFill>
              </a:rPr>
              <a:t> 	IUI 2020</a:t>
            </a:r>
          </a:p>
          <a:p>
            <a:pPr>
              <a:tabLst>
                <a:tab pos="10226675" algn="r"/>
                <a:tab pos="10337800" algn="r"/>
              </a:tabLst>
            </a:pPr>
            <a:r>
              <a:rPr lang="en-US" dirty="0"/>
              <a:t>Phrases have stronger impact than words 	</a:t>
            </a:r>
            <a:r>
              <a:rPr lang="en-US" dirty="0">
                <a:solidFill>
                  <a:schemeClr val="bg1">
                    <a:lumMod val="50000"/>
                  </a:schemeClr>
                </a:solidFill>
              </a:rPr>
              <a:t>UIST 2016</a:t>
            </a:r>
          </a:p>
          <a:p>
            <a:pPr>
              <a:tabLst>
                <a:tab pos="10226675" algn="r"/>
                <a:tab pos="10337800" algn="r"/>
              </a:tabLst>
            </a:pPr>
            <a:r>
              <a:rPr lang="en-US" dirty="0"/>
              <a:t>Biases extend to meaning, not just low-level details</a:t>
            </a:r>
            <a:r>
              <a:rPr lang="en-US" dirty="0">
                <a:solidFill>
                  <a:schemeClr val="bg1">
                    <a:lumMod val="50000"/>
                  </a:schemeClr>
                </a:solidFill>
              </a:rPr>
              <a:t> 	GI 2018</a:t>
            </a:r>
          </a:p>
          <a:p>
            <a:endParaRPr lang="en-US" dirty="0"/>
          </a:p>
          <a:p>
            <a:pPr marL="0" indent="0">
              <a:buNone/>
            </a:pPr>
            <a:r>
              <a:rPr lang="en-US" dirty="0"/>
              <a:t>Influence may be subconscious.</a:t>
            </a:r>
          </a:p>
        </p:txBody>
      </p:sp>
    </p:spTree>
    <p:extLst>
      <p:ext uri="{BB962C8B-B14F-4D97-AF65-F5344CB8AC3E}">
        <p14:creationId xmlns:p14="http://schemas.microsoft.com/office/powerpoint/2010/main" val="443930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D2EA-C9B5-024E-B56C-F2A7F4F005A9}"/>
              </a:ext>
            </a:extLst>
          </p:cNvPr>
          <p:cNvSpPr>
            <a:spLocks noGrp="1"/>
          </p:cNvSpPr>
          <p:nvPr>
            <p:ph type="title"/>
          </p:nvPr>
        </p:nvSpPr>
        <p:spPr/>
        <p:txBody>
          <a:bodyPr/>
          <a:lstStyle/>
          <a:p>
            <a:r>
              <a:rPr lang="en-US" dirty="0"/>
              <a:t>This is all by design.</a:t>
            </a:r>
          </a:p>
        </p:txBody>
      </p:sp>
      <p:sp>
        <p:nvSpPr>
          <p:cNvPr id="4" name="Text Placeholder 3">
            <a:extLst>
              <a:ext uri="{FF2B5EF4-FFF2-40B4-BE49-F238E27FC236}">
                <a16:creationId xmlns:a16="http://schemas.microsoft.com/office/drawing/2014/main" id="{D4FEDDFB-9334-A84A-8B1B-F631696E29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6808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D4397C-EE98-A94C-80F3-4CEB92BF3B9A}"/>
              </a:ext>
            </a:extLst>
          </p:cNvPr>
          <p:cNvSpPr/>
          <p:nvPr/>
        </p:nvSpPr>
        <p:spPr>
          <a:xfrm>
            <a:off x="10592796" y="1029187"/>
            <a:ext cx="1139370" cy="8125301"/>
          </a:xfrm>
          <a:prstGeom prst="rect">
            <a:avLst/>
          </a:prstGeom>
        </p:spPr>
        <p:txBody>
          <a:bodyPr wrap="square">
            <a:spAutoFit/>
          </a:bodyPr>
          <a:lstStyle/>
          <a:p>
            <a:r>
              <a:rPr lang="en-US" b="1" dirty="0"/>
              <a:t>take</a:t>
            </a:r>
          </a:p>
          <a:p>
            <a:r>
              <a:rPr lang="en-US" b="1" dirty="0"/>
              <a:t>go</a:t>
            </a:r>
          </a:p>
          <a:p>
            <a:r>
              <a:rPr lang="en-US" b="1" dirty="0"/>
              <a:t>attend</a:t>
            </a:r>
          </a:p>
          <a:p>
            <a:r>
              <a:rPr lang="en-US" dirty="0">
                <a:solidFill>
                  <a:schemeClr val="bg1">
                    <a:lumMod val="65000"/>
                  </a:schemeClr>
                </a:solidFill>
              </a:rPr>
              <a:t>visit</a:t>
            </a:r>
          </a:p>
          <a:p>
            <a:r>
              <a:rPr lang="en-US" dirty="0">
                <a:solidFill>
                  <a:schemeClr val="bg1">
                    <a:lumMod val="65000"/>
                  </a:schemeClr>
                </a:solidFill>
              </a:rPr>
              <a:t>be</a:t>
            </a:r>
          </a:p>
          <a:p>
            <a:r>
              <a:rPr lang="en-US" dirty="0">
                <a:solidFill>
                  <a:schemeClr val="bg1">
                    <a:lumMod val="65000"/>
                  </a:schemeClr>
                </a:solidFill>
              </a:rPr>
              <a:t>do</a:t>
            </a:r>
          </a:p>
          <a:p>
            <a:r>
              <a:rPr lang="en-US" dirty="0">
                <a:solidFill>
                  <a:schemeClr val="bg1">
                    <a:lumMod val="65000"/>
                  </a:schemeClr>
                </a:solidFill>
              </a:rPr>
              <a:t>make</a:t>
            </a:r>
          </a:p>
          <a:p>
            <a:r>
              <a:rPr lang="en-US" dirty="0">
                <a:solidFill>
                  <a:schemeClr val="bg1">
                    <a:lumMod val="65000"/>
                  </a:schemeClr>
                </a:solidFill>
              </a:rPr>
              <a:t>spend</a:t>
            </a:r>
          </a:p>
          <a:p>
            <a:r>
              <a:rPr lang="en-US" dirty="0">
                <a:solidFill>
                  <a:schemeClr val="bg1">
                    <a:lumMod val="65000"/>
                  </a:schemeClr>
                </a:solidFill>
              </a:rPr>
              <a:t>travel</a:t>
            </a:r>
          </a:p>
          <a:p>
            <a:r>
              <a:rPr lang="en-US" dirty="0">
                <a:solidFill>
                  <a:schemeClr val="bg1">
                    <a:lumMod val="65000"/>
                  </a:schemeClr>
                </a:solidFill>
              </a:rPr>
              <a:t>play</a:t>
            </a:r>
          </a:p>
          <a:p>
            <a:r>
              <a:rPr lang="en-US" dirty="0">
                <a:solidFill>
                  <a:schemeClr val="bg1">
                    <a:lumMod val="65000"/>
                  </a:schemeClr>
                </a:solidFill>
              </a:rPr>
              <a:t>write</a:t>
            </a:r>
          </a:p>
          <a:p>
            <a:r>
              <a:rPr lang="en-US" dirty="0">
                <a:solidFill>
                  <a:schemeClr val="bg1">
                    <a:lumMod val="65000"/>
                  </a:schemeClr>
                </a:solidFill>
              </a:rPr>
              <a:t>start</a:t>
            </a:r>
          </a:p>
          <a:p>
            <a:r>
              <a:rPr lang="en-US" dirty="0">
                <a:solidFill>
                  <a:schemeClr val="bg1">
                    <a:lumMod val="65000"/>
                  </a:schemeClr>
                </a:solidFill>
              </a:rPr>
              <a:t>meet</a:t>
            </a:r>
          </a:p>
          <a:p>
            <a:r>
              <a:rPr lang="en-US" dirty="0">
                <a:solidFill>
                  <a:schemeClr val="bg1">
                    <a:lumMod val="65000"/>
                  </a:schemeClr>
                </a:solidFill>
              </a:rPr>
              <a:t>have</a:t>
            </a:r>
          </a:p>
          <a:p>
            <a:r>
              <a:rPr lang="en-US" dirty="0">
                <a:solidFill>
                  <a:schemeClr val="bg1">
                    <a:lumMod val="65000"/>
                  </a:schemeClr>
                </a:solidFill>
              </a:rPr>
              <a:t>return</a:t>
            </a:r>
          </a:p>
          <a:p>
            <a:r>
              <a:rPr lang="en-US" dirty="0">
                <a:solidFill>
                  <a:schemeClr val="bg1">
                    <a:lumMod val="65000"/>
                  </a:schemeClr>
                </a:solidFill>
              </a:rPr>
              <a:t>bring</a:t>
            </a:r>
          </a:p>
          <a:p>
            <a:r>
              <a:rPr lang="en-US" dirty="0">
                <a:solidFill>
                  <a:schemeClr val="bg1">
                    <a:lumMod val="65000"/>
                  </a:schemeClr>
                </a:solidFill>
              </a:rPr>
              <a:t>get</a:t>
            </a:r>
          </a:p>
          <a:p>
            <a:r>
              <a:rPr lang="en-US" dirty="0">
                <a:solidFill>
                  <a:schemeClr val="bg1">
                    <a:lumMod val="65000"/>
                  </a:schemeClr>
                </a:solidFill>
              </a:rPr>
              <a:t>head</a:t>
            </a:r>
          </a:p>
          <a:p>
            <a:r>
              <a:rPr lang="en-US" dirty="0">
                <a:solidFill>
                  <a:schemeClr val="bg1">
                    <a:lumMod val="65000"/>
                  </a:schemeClr>
                </a:solidFill>
              </a:rPr>
              <a:t>run</a:t>
            </a:r>
          </a:p>
          <a:p>
            <a:r>
              <a:rPr lang="en-US" dirty="0">
                <a:solidFill>
                  <a:schemeClr val="bg1">
                    <a:lumMod val="65000"/>
                  </a:schemeClr>
                </a:solidFill>
              </a:rPr>
              <a:t>give</a:t>
            </a:r>
          </a:p>
          <a:p>
            <a:r>
              <a:rPr lang="en-US" dirty="0">
                <a:solidFill>
                  <a:schemeClr val="bg1">
                    <a:lumMod val="65000"/>
                  </a:schemeClr>
                </a:solidFill>
              </a:rPr>
              <a:t>celebrate</a:t>
            </a:r>
          </a:p>
          <a:p>
            <a:r>
              <a:rPr lang="en-US" dirty="0">
                <a:solidFill>
                  <a:schemeClr val="bg1">
                    <a:lumMod val="65000"/>
                  </a:schemeClr>
                </a:solidFill>
              </a:rPr>
              <a:t>show</a:t>
            </a:r>
          </a:p>
          <a:p>
            <a:r>
              <a:rPr lang="en-US" dirty="0">
                <a:solidFill>
                  <a:schemeClr val="bg1">
                    <a:lumMod val="65000"/>
                  </a:schemeClr>
                </a:solidFill>
              </a:rPr>
              <a:t>continue</a:t>
            </a:r>
          </a:p>
          <a:p>
            <a:r>
              <a:rPr lang="en-US" dirty="0">
                <a:solidFill>
                  <a:schemeClr val="bg1">
                    <a:lumMod val="65000"/>
                  </a:schemeClr>
                </a:solidFill>
              </a:rPr>
              <a:t>join</a:t>
            </a:r>
          </a:p>
          <a:p>
            <a:r>
              <a:rPr lang="en-US" dirty="0">
                <a:solidFill>
                  <a:schemeClr val="bg1">
                    <a:lumMod val="65000"/>
                  </a:schemeClr>
                </a:solidFill>
              </a:rPr>
              <a:t>see</a:t>
            </a:r>
          </a:p>
          <a:p>
            <a:r>
              <a:rPr lang="en-US" dirty="0">
                <a:solidFill>
                  <a:schemeClr val="bg1">
                    <a:lumMod val="65000"/>
                  </a:schemeClr>
                </a:solidFill>
              </a:rPr>
              <a:t>host</a:t>
            </a:r>
          </a:p>
          <a:p>
            <a:r>
              <a:rPr lang="en-US" dirty="0">
                <a:solidFill>
                  <a:schemeClr val="bg1">
                    <a:lumMod val="65000"/>
                  </a:schemeClr>
                </a:solidFill>
              </a:rPr>
              <a:t>try</a:t>
            </a:r>
          </a:p>
          <a:p>
            <a:r>
              <a:rPr lang="en-US" dirty="0">
                <a:solidFill>
                  <a:schemeClr val="bg1">
                    <a:lumMod val="65000"/>
                  </a:schemeClr>
                </a:solidFill>
              </a:rPr>
              <a:t>share</a:t>
            </a:r>
          </a:p>
          <a:p>
            <a:r>
              <a:rPr lang="en-US" dirty="0">
                <a:solidFill>
                  <a:schemeClr val="bg1">
                    <a:lumMod val="65000"/>
                  </a:schemeClr>
                </a:solidFill>
              </a:rPr>
              <a:t>hold</a:t>
            </a:r>
          </a:p>
        </p:txBody>
      </p:sp>
      <p:sp>
        <p:nvSpPr>
          <p:cNvPr id="5" name="Rectangle 4">
            <a:extLst>
              <a:ext uri="{FF2B5EF4-FFF2-40B4-BE49-F238E27FC236}">
                <a16:creationId xmlns:a16="http://schemas.microsoft.com/office/drawing/2014/main" id="{4166D038-2211-F040-82CA-DE84CE0B7B24}"/>
              </a:ext>
            </a:extLst>
          </p:cNvPr>
          <p:cNvSpPr/>
          <p:nvPr/>
        </p:nvSpPr>
        <p:spPr>
          <a:xfrm>
            <a:off x="8071410" y="1285686"/>
            <a:ext cx="2284087" cy="369332"/>
          </a:xfrm>
          <a:prstGeom prst="rect">
            <a:avLst/>
          </a:prstGeom>
        </p:spPr>
        <p:txBody>
          <a:bodyPr wrap="none">
            <a:spAutoFit/>
          </a:bodyPr>
          <a:lstStyle/>
          <a:p>
            <a:r>
              <a:rPr lang="en-US" dirty="0"/>
              <a:t>This weekend I plan to</a:t>
            </a:r>
          </a:p>
        </p:txBody>
      </p:sp>
      <p:sp>
        <p:nvSpPr>
          <p:cNvPr id="6" name="TextBox 5">
            <a:extLst>
              <a:ext uri="{FF2B5EF4-FFF2-40B4-BE49-F238E27FC236}">
                <a16:creationId xmlns:a16="http://schemas.microsoft.com/office/drawing/2014/main" id="{CF56293F-7602-1347-A483-D039C4568A4A}"/>
              </a:ext>
            </a:extLst>
          </p:cNvPr>
          <p:cNvSpPr txBox="1"/>
          <p:nvPr/>
        </p:nvSpPr>
        <p:spPr>
          <a:xfrm>
            <a:off x="8627368" y="1977151"/>
            <a:ext cx="885499" cy="369332"/>
          </a:xfrm>
          <a:prstGeom prst="rect">
            <a:avLst/>
          </a:prstGeom>
          <a:noFill/>
        </p:spPr>
        <p:txBody>
          <a:bodyPr wrap="none" rtlCol="0">
            <a:spAutoFit/>
          </a:bodyPr>
          <a:lstStyle/>
          <a:p>
            <a:r>
              <a:rPr lang="en-US" dirty="0"/>
              <a:t>context</a:t>
            </a:r>
          </a:p>
        </p:txBody>
      </p:sp>
      <p:sp>
        <p:nvSpPr>
          <p:cNvPr id="7" name="Left Brace 6">
            <a:extLst>
              <a:ext uri="{FF2B5EF4-FFF2-40B4-BE49-F238E27FC236}">
                <a16:creationId xmlns:a16="http://schemas.microsoft.com/office/drawing/2014/main" id="{3B405453-1EDC-B044-ABAD-2A0562409F41}"/>
              </a:ext>
            </a:extLst>
          </p:cNvPr>
          <p:cNvSpPr/>
          <p:nvPr/>
        </p:nvSpPr>
        <p:spPr>
          <a:xfrm rot="16200000">
            <a:off x="9048951" y="773630"/>
            <a:ext cx="247694" cy="20821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3F3AD45-F275-6F4A-B62F-F1A88A26C57E}"/>
              </a:ext>
            </a:extLst>
          </p:cNvPr>
          <p:cNvSpPr txBox="1"/>
          <p:nvPr/>
        </p:nvSpPr>
        <p:spPr>
          <a:xfrm>
            <a:off x="10507644" y="450947"/>
            <a:ext cx="1000595" cy="369332"/>
          </a:xfrm>
          <a:prstGeom prst="rect">
            <a:avLst/>
          </a:prstGeom>
          <a:noFill/>
        </p:spPr>
        <p:txBody>
          <a:bodyPr wrap="none" rtlCol="0">
            <a:spAutoFit/>
          </a:bodyPr>
          <a:lstStyle/>
          <a:p>
            <a:r>
              <a:rPr lang="en-US" dirty="0" err="1"/>
              <a:t>curWord</a:t>
            </a:r>
            <a:endParaRPr lang="en-US" dirty="0"/>
          </a:p>
        </p:txBody>
      </p:sp>
      <p:sp>
        <p:nvSpPr>
          <p:cNvPr id="9" name="Left Brace 8">
            <a:extLst>
              <a:ext uri="{FF2B5EF4-FFF2-40B4-BE49-F238E27FC236}">
                <a16:creationId xmlns:a16="http://schemas.microsoft.com/office/drawing/2014/main" id="{A8BE3CB6-D22B-734C-8388-E8271B343A2B}"/>
              </a:ext>
            </a:extLst>
          </p:cNvPr>
          <p:cNvSpPr/>
          <p:nvPr/>
        </p:nvSpPr>
        <p:spPr>
          <a:xfrm rot="5400000">
            <a:off x="10911527" y="550125"/>
            <a:ext cx="192831" cy="6683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E798B66-1312-624A-A716-AC9CD628EF58}"/>
              </a:ext>
            </a:extLst>
          </p:cNvPr>
          <p:cNvSpPr txBox="1"/>
          <p:nvPr/>
        </p:nvSpPr>
        <p:spPr>
          <a:xfrm>
            <a:off x="675609" y="1883158"/>
            <a:ext cx="6871830" cy="3539430"/>
          </a:xfrm>
          <a:prstGeom prst="rect">
            <a:avLst/>
          </a:prstGeom>
          <a:noFill/>
        </p:spPr>
        <p:txBody>
          <a:bodyPr wrap="square">
            <a:spAutoFit/>
          </a:bodyPr>
          <a:lstStyle/>
          <a:p>
            <a:r>
              <a:rPr lang="en-US" sz="3200" dirty="0"/>
              <a:t>1. </a:t>
            </a:r>
            <a:r>
              <a:rPr lang="en-US" sz="3200" b="1" dirty="0"/>
              <a:t>Compute</a:t>
            </a:r>
            <a:r>
              <a:rPr lang="en-US" sz="3200" dirty="0"/>
              <a:t> probability of </a:t>
            </a:r>
            <a:r>
              <a:rPr lang="en-US" sz="3200" i="1" dirty="0"/>
              <a:t>next word</a:t>
            </a:r>
            <a:r>
              <a:rPr lang="en-US" sz="3200" dirty="0"/>
              <a:t>:</a:t>
            </a:r>
            <a:br>
              <a:rPr lang="en-US" sz="3200" dirty="0"/>
            </a:br>
            <a:br>
              <a:rPr lang="en-US" sz="3200" dirty="0"/>
            </a:br>
            <a:r>
              <a:rPr lang="en-US" sz="3200" dirty="0"/>
              <a:t>	P(</a:t>
            </a:r>
            <a:r>
              <a:rPr lang="en-US" sz="3200" dirty="0" err="1"/>
              <a:t>curWord</a:t>
            </a:r>
            <a:r>
              <a:rPr lang="en-US" sz="3200" dirty="0"/>
              <a:t> | context)</a:t>
            </a:r>
          </a:p>
          <a:p>
            <a:br>
              <a:rPr lang="en-US" sz="3200" dirty="0"/>
            </a:br>
            <a:r>
              <a:rPr lang="en-US" sz="3200" dirty="0"/>
              <a:t>2. </a:t>
            </a:r>
            <a:r>
              <a:rPr lang="en-US" sz="3200" b="1" dirty="0"/>
              <a:t>Suggest</a:t>
            </a:r>
            <a:r>
              <a:rPr lang="en-US" sz="3200" dirty="0"/>
              <a:t> </a:t>
            </a:r>
            <a:r>
              <a:rPr lang="en-US" sz="3200" i="1" dirty="0"/>
              <a:t>most likely</a:t>
            </a:r>
            <a:r>
              <a:rPr lang="en-US" sz="3200" dirty="0"/>
              <a:t> word:</a:t>
            </a:r>
            <a:br>
              <a:rPr lang="en-US" sz="3200" dirty="0"/>
            </a:br>
            <a:br>
              <a:rPr lang="en-US" sz="3200" dirty="0"/>
            </a:br>
            <a:r>
              <a:rPr lang="en-US" sz="3200" dirty="0"/>
              <a:t>	</a:t>
            </a:r>
            <a:r>
              <a:rPr lang="en-US" sz="3200" dirty="0" err="1"/>
              <a:t>argmax</a:t>
            </a:r>
            <a:r>
              <a:rPr lang="en-US" sz="3200" baseline="-25000" dirty="0" err="1"/>
              <a:t>curWord</a:t>
            </a:r>
            <a:r>
              <a:rPr lang="en-US" sz="3200" dirty="0"/>
              <a:t> P(</a:t>
            </a:r>
            <a:r>
              <a:rPr lang="en-US" sz="3200" dirty="0" err="1"/>
              <a:t>curWord</a:t>
            </a:r>
            <a:r>
              <a:rPr lang="en-US" sz="3200" dirty="0"/>
              <a:t> | context)</a:t>
            </a:r>
          </a:p>
        </p:txBody>
      </p:sp>
      <p:sp>
        <p:nvSpPr>
          <p:cNvPr id="2" name="Title 1">
            <a:extLst>
              <a:ext uri="{FF2B5EF4-FFF2-40B4-BE49-F238E27FC236}">
                <a16:creationId xmlns:a16="http://schemas.microsoft.com/office/drawing/2014/main" id="{DC90C5B4-DA52-7A45-86FE-209CDA2CFF39}"/>
              </a:ext>
            </a:extLst>
          </p:cNvPr>
          <p:cNvSpPr>
            <a:spLocks noGrp="1"/>
          </p:cNvSpPr>
          <p:nvPr>
            <p:ph type="title"/>
          </p:nvPr>
        </p:nvSpPr>
        <p:spPr/>
        <p:txBody>
          <a:bodyPr/>
          <a:lstStyle/>
          <a:p>
            <a:r>
              <a:rPr lang="en-US" dirty="0"/>
              <a:t>What does the system do?</a:t>
            </a:r>
          </a:p>
        </p:txBody>
      </p:sp>
    </p:spTree>
    <p:extLst>
      <p:ext uri="{BB962C8B-B14F-4D97-AF65-F5344CB8AC3E}">
        <p14:creationId xmlns:p14="http://schemas.microsoft.com/office/powerpoint/2010/main" val="677912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4DCB-BBC1-C44B-BDC4-E313A55ED7A7}"/>
              </a:ext>
            </a:extLst>
          </p:cNvPr>
          <p:cNvSpPr>
            <a:spLocks noGrp="1"/>
          </p:cNvSpPr>
          <p:nvPr>
            <p:ph type="title"/>
          </p:nvPr>
        </p:nvSpPr>
        <p:spPr/>
        <p:txBody>
          <a:bodyPr/>
          <a:lstStyle/>
          <a:p>
            <a:r>
              <a:rPr lang="en-US" dirty="0"/>
              <a:t>Predict-the-next-word as </a:t>
            </a:r>
            <a:r>
              <a:rPr lang="en-US" i="1" dirty="0"/>
              <a:t>classification</a:t>
            </a:r>
            <a:endParaRPr lang="en-US" dirty="0"/>
          </a:p>
        </p:txBody>
      </p:sp>
      <p:sp>
        <p:nvSpPr>
          <p:cNvPr id="3" name="Content Placeholder 2">
            <a:extLst>
              <a:ext uri="{FF2B5EF4-FFF2-40B4-BE49-F238E27FC236}">
                <a16:creationId xmlns:a16="http://schemas.microsoft.com/office/drawing/2014/main" id="{7220CE1E-0125-3C40-8147-B051D4AB5F77}"/>
              </a:ext>
            </a:extLst>
          </p:cNvPr>
          <p:cNvSpPr>
            <a:spLocks noGrp="1"/>
          </p:cNvSpPr>
          <p:nvPr>
            <p:ph idx="1"/>
          </p:nvPr>
        </p:nvSpPr>
        <p:spPr/>
        <p:txBody>
          <a:bodyPr/>
          <a:lstStyle/>
          <a:p>
            <a:r>
              <a:rPr lang="en-US" b="1" dirty="0"/>
              <a:t>Technical name</a:t>
            </a:r>
            <a:r>
              <a:rPr lang="en-US" dirty="0"/>
              <a:t>: </a:t>
            </a:r>
            <a:r>
              <a:rPr lang="en-US" i="1" dirty="0"/>
              <a:t>causal language modeling</a:t>
            </a:r>
            <a:r>
              <a:rPr lang="en-US" dirty="0"/>
              <a:t> </a:t>
            </a:r>
          </a:p>
          <a:p>
            <a:pPr lvl="1"/>
            <a:r>
              <a:rPr lang="en-US" dirty="0"/>
              <a:t>Don’t get to look at “future” words or backtrack</a:t>
            </a:r>
          </a:p>
          <a:p>
            <a:r>
              <a:rPr lang="en-US" b="1" dirty="0"/>
              <a:t>Task</a:t>
            </a:r>
            <a:r>
              <a:rPr lang="en-US" dirty="0"/>
              <a:t>: given what came </a:t>
            </a:r>
            <a:r>
              <a:rPr lang="en-US" i="1" dirty="0"/>
              <a:t>so far</a:t>
            </a:r>
            <a:r>
              <a:rPr lang="en-US" dirty="0"/>
              <a:t>, predict </a:t>
            </a:r>
            <a:r>
              <a:rPr lang="en-US" i="1" dirty="0"/>
              <a:t>the next thing</a:t>
            </a:r>
            <a:endParaRPr lang="en-US" dirty="0"/>
          </a:p>
          <a:p>
            <a:endParaRPr lang="en-US" dirty="0"/>
          </a:p>
          <a:p>
            <a:r>
              <a:rPr lang="en-US" dirty="0"/>
              <a:t>Next </a:t>
            </a:r>
            <a:r>
              <a:rPr lang="en-US" b="1" dirty="0"/>
              <a:t>character</a:t>
            </a:r>
            <a:r>
              <a:rPr lang="en-US" dirty="0"/>
              <a:t>: # possibilities (classes) = ______</a:t>
            </a:r>
          </a:p>
          <a:p>
            <a:r>
              <a:rPr lang="en-US" dirty="0"/>
              <a:t>Next </a:t>
            </a:r>
            <a:r>
              <a:rPr lang="en-US" b="1" dirty="0"/>
              <a:t>word</a:t>
            </a:r>
            <a:r>
              <a:rPr lang="en-US" dirty="0"/>
              <a:t>: # possibilities = _____</a:t>
            </a:r>
          </a:p>
          <a:p>
            <a:r>
              <a:rPr lang="en-US" dirty="0"/>
              <a:t>What else could we use as “next thing”?</a:t>
            </a:r>
          </a:p>
        </p:txBody>
      </p:sp>
    </p:spTree>
    <p:extLst>
      <p:ext uri="{BB962C8B-B14F-4D97-AF65-F5344CB8AC3E}">
        <p14:creationId xmlns:p14="http://schemas.microsoft.com/office/powerpoint/2010/main" val="1968304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D035-A984-7242-8E84-B52A1D4D2C6C}"/>
              </a:ext>
            </a:extLst>
          </p:cNvPr>
          <p:cNvSpPr>
            <a:spLocks noGrp="1"/>
          </p:cNvSpPr>
          <p:nvPr>
            <p:ph type="title"/>
          </p:nvPr>
        </p:nvSpPr>
        <p:spPr/>
        <p:txBody>
          <a:bodyPr/>
          <a:lstStyle/>
          <a:p>
            <a:r>
              <a:rPr lang="en-US" dirty="0"/>
              <a:t>What those computations look like</a:t>
            </a:r>
          </a:p>
        </p:txBody>
      </p:sp>
      <p:sp>
        <p:nvSpPr>
          <p:cNvPr id="3" name="Content Placeholder 2">
            <a:extLst>
              <a:ext uri="{FF2B5EF4-FFF2-40B4-BE49-F238E27FC236}">
                <a16:creationId xmlns:a16="http://schemas.microsoft.com/office/drawing/2014/main" id="{134AF7CF-4E35-E545-B853-DFB809BD9599}"/>
              </a:ext>
            </a:extLst>
          </p:cNvPr>
          <p:cNvSpPr>
            <a:spLocks noGrp="1"/>
          </p:cNvSpPr>
          <p:nvPr>
            <p:ph idx="1"/>
          </p:nvPr>
        </p:nvSpPr>
        <p:spPr/>
        <p:txBody>
          <a:bodyPr>
            <a:normAutofit lnSpcReduction="10000"/>
          </a:bodyPr>
          <a:lstStyle/>
          <a:p>
            <a:r>
              <a:rPr lang="en-US" dirty="0"/>
              <a:t>P(word | context) = </a:t>
            </a:r>
            <a:r>
              <a:rPr lang="en-US" dirty="0" err="1"/>
              <a:t>softmax</a:t>
            </a:r>
            <a:r>
              <a:rPr lang="en-US" dirty="0"/>
              <a:t>(</a:t>
            </a:r>
            <a:r>
              <a:rPr lang="en-US" dirty="0" err="1"/>
              <a:t>wordLogits</a:t>
            </a:r>
            <a:r>
              <a:rPr lang="en-US" dirty="0"/>
              <a:t>(word, context))</a:t>
            </a:r>
          </a:p>
          <a:p>
            <a:pPr marL="0" indent="0">
              <a:buNone/>
            </a:pPr>
            <a:endParaRPr lang="en-US" dirty="0"/>
          </a:p>
          <a:p>
            <a:r>
              <a:rPr lang="en-US" dirty="0" err="1"/>
              <a:t>wordLogits</a:t>
            </a:r>
            <a:r>
              <a:rPr lang="en-US" dirty="0"/>
              <a:t>(word, context) = dot(</a:t>
            </a:r>
            <a:r>
              <a:rPr lang="en-US" dirty="0" err="1"/>
              <a:t>vec</a:t>
            </a:r>
            <a:r>
              <a:rPr lang="en-US" baseline="-25000" dirty="0" err="1"/>
              <a:t>word</a:t>
            </a:r>
            <a:r>
              <a:rPr lang="en-US" dirty="0"/>
              <a:t>, </a:t>
            </a:r>
            <a:r>
              <a:rPr lang="en-US" dirty="0" err="1"/>
              <a:t>vec</a:t>
            </a:r>
            <a:r>
              <a:rPr lang="en-US" baseline="-25000" dirty="0" err="1"/>
              <a:t>contxt</a:t>
            </a:r>
            <a:r>
              <a:rPr lang="en-US" dirty="0"/>
              <a:t>)</a:t>
            </a:r>
            <a:br>
              <a:rPr lang="en-US" dirty="0"/>
            </a:br>
            <a:endParaRPr lang="en-US" dirty="0"/>
          </a:p>
          <a:p>
            <a:r>
              <a:rPr lang="en-US" dirty="0" err="1"/>
              <a:t>vec</a:t>
            </a:r>
            <a:r>
              <a:rPr lang="en-US" baseline="-25000" dirty="0" err="1"/>
              <a:t>word</a:t>
            </a:r>
            <a:r>
              <a:rPr lang="en-US" dirty="0"/>
              <a:t>: look up in a (learnable) table: </a:t>
            </a:r>
            <a:r>
              <a:rPr lang="en-US" b="1" dirty="0"/>
              <a:t>embedding</a:t>
            </a:r>
            <a:endParaRPr lang="en-US" dirty="0"/>
          </a:p>
          <a:p>
            <a:r>
              <a:rPr lang="en-US" dirty="0" err="1"/>
              <a:t>vec</a:t>
            </a:r>
            <a:r>
              <a:rPr lang="en-US" baseline="-25000" dirty="0" err="1"/>
              <a:t>context</a:t>
            </a:r>
            <a:r>
              <a:rPr lang="en-US" baseline="-25000" dirty="0"/>
              <a:t> </a:t>
            </a:r>
            <a:r>
              <a:rPr lang="en-US" dirty="0"/>
              <a:t>: computed by a neural network</a:t>
            </a:r>
          </a:p>
          <a:p>
            <a:endParaRPr lang="en-US" dirty="0"/>
          </a:p>
          <a:p>
            <a:endParaRPr lang="en-US" dirty="0"/>
          </a:p>
          <a:p>
            <a:pPr marL="0" indent="0" algn="ctr">
              <a:buNone/>
            </a:pPr>
            <a:r>
              <a:rPr lang="en-US" sz="3600" dirty="0">
                <a:solidFill>
                  <a:schemeClr val="accent2"/>
                </a:solidFill>
              </a:rPr>
              <a:t>Do you recognize this structure?</a:t>
            </a:r>
          </a:p>
        </p:txBody>
      </p:sp>
    </p:spTree>
    <p:extLst>
      <p:ext uri="{BB962C8B-B14F-4D97-AF65-F5344CB8AC3E}">
        <p14:creationId xmlns:p14="http://schemas.microsoft.com/office/powerpoint/2010/main" val="93757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0E114-449B-F941-8ABF-BD5210F2BD5B}"/>
              </a:ext>
            </a:extLst>
          </p:cNvPr>
          <p:cNvSpPr>
            <a:spLocks noGrp="1"/>
          </p:cNvSpPr>
          <p:nvPr>
            <p:ph type="title"/>
          </p:nvPr>
        </p:nvSpPr>
        <p:spPr>
          <a:xfrm>
            <a:off x="838200" y="365125"/>
            <a:ext cx="10515600" cy="6309995"/>
          </a:xfrm>
        </p:spPr>
        <p:txBody>
          <a:bodyPr>
            <a:normAutofit/>
          </a:bodyPr>
          <a:lstStyle/>
          <a:p>
            <a:pPr algn="ctr"/>
            <a:r>
              <a:rPr lang="en-US" sz="20000" dirty="0"/>
              <a:t>For</a:t>
            </a:r>
          </a:p>
        </p:txBody>
      </p:sp>
      <p:sp>
        <p:nvSpPr>
          <p:cNvPr id="3" name="TextBox 2">
            <a:extLst>
              <a:ext uri="{FF2B5EF4-FFF2-40B4-BE49-F238E27FC236}">
                <a16:creationId xmlns:a16="http://schemas.microsoft.com/office/drawing/2014/main" id="{48087E33-2B0D-B548-8E61-52272F7FA9A5}"/>
              </a:ext>
            </a:extLst>
          </p:cNvPr>
          <p:cNvSpPr txBox="1"/>
          <p:nvPr/>
        </p:nvSpPr>
        <p:spPr>
          <a:xfrm>
            <a:off x="0" y="0"/>
            <a:ext cx="3000437" cy="369332"/>
          </a:xfrm>
          <a:prstGeom prst="rect">
            <a:avLst/>
          </a:prstGeom>
          <a:noFill/>
        </p:spPr>
        <p:txBody>
          <a:bodyPr wrap="none" rtlCol="0">
            <a:spAutoFit/>
          </a:bodyPr>
          <a:lstStyle/>
          <a:p>
            <a:r>
              <a:rPr lang="en-US" b="1" dirty="0"/>
              <a:t>Who</a:t>
            </a:r>
            <a:r>
              <a:rPr lang="en-US" dirty="0"/>
              <a:t>: Middle row by windows</a:t>
            </a:r>
          </a:p>
        </p:txBody>
      </p:sp>
    </p:spTree>
    <p:extLst>
      <p:ext uri="{BB962C8B-B14F-4D97-AF65-F5344CB8AC3E}">
        <p14:creationId xmlns:p14="http://schemas.microsoft.com/office/powerpoint/2010/main" val="148366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F97F-ECD8-EE49-9FD3-FF672D93BFA3}"/>
              </a:ext>
            </a:extLst>
          </p:cNvPr>
          <p:cNvSpPr>
            <a:spLocks noGrp="1"/>
          </p:cNvSpPr>
          <p:nvPr>
            <p:ph type="title"/>
          </p:nvPr>
        </p:nvSpPr>
        <p:spPr/>
        <p:txBody>
          <a:bodyPr/>
          <a:lstStyle/>
          <a:p>
            <a:r>
              <a:rPr lang="en-US" dirty="0"/>
              <a:t>This week: Natural Language Processing</a:t>
            </a:r>
          </a:p>
        </p:txBody>
      </p:sp>
      <p:sp>
        <p:nvSpPr>
          <p:cNvPr id="3" name="Content Placeholder 2">
            <a:extLst>
              <a:ext uri="{FF2B5EF4-FFF2-40B4-BE49-F238E27FC236}">
                <a16:creationId xmlns:a16="http://schemas.microsoft.com/office/drawing/2014/main" id="{777B6E01-94B5-754A-BD74-969D4205F6E8}"/>
              </a:ext>
            </a:extLst>
          </p:cNvPr>
          <p:cNvSpPr>
            <a:spLocks noGrp="1"/>
          </p:cNvSpPr>
          <p:nvPr>
            <p:ph idx="1"/>
          </p:nvPr>
        </p:nvSpPr>
        <p:spPr/>
        <p:txBody>
          <a:bodyPr>
            <a:normAutofit/>
          </a:bodyPr>
          <a:lstStyle/>
          <a:p>
            <a:r>
              <a:rPr lang="en-US" dirty="0"/>
              <a:t>What </a:t>
            </a:r>
            <a:r>
              <a:rPr lang="en-US" b="1" dirty="0"/>
              <a:t>tasks</a:t>
            </a:r>
            <a:r>
              <a:rPr lang="en-US" dirty="0"/>
              <a:t> might we want to do with natural language?</a:t>
            </a:r>
          </a:p>
          <a:p>
            <a:r>
              <a:rPr lang="en-US" dirty="0"/>
              <a:t>How do we turn words into numbers and back?</a:t>
            </a:r>
          </a:p>
          <a:p>
            <a:r>
              <a:rPr lang="en-US" dirty="0"/>
              <a:t>How might we use neural nets for these tasks?</a:t>
            </a:r>
          </a:p>
        </p:txBody>
      </p:sp>
    </p:spTree>
    <p:extLst>
      <p:ext uri="{BB962C8B-B14F-4D97-AF65-F5344CB8AC3E}">
        <p14:creationId xmlns:p14="http://schemas.microsoft.com/office/powerpoint/2010/main" val="3556863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F97F-ECD8-EE49-9FD3-FF672D93BFA3}"/>
              </a:ext>
            </a:extLst>
          </p:cNvPr>
          <p:cNvSpPr>
            <a:spLocks noGrp="1"/>
          </p:cNvSpPr>
          <p:nvPr>
            <p:ph type="title"/>
          </p:nvPr>
        </p:nvSpPr>
        <p:spPr/>
        <p:txBody>
          <a:bodyPr/>
          <a:lstStyle/>
          <a:p>
            <a:r>
              <a:rPr lang="en-US" dirty="0"/>
              <a:t>One architecture for everything?</a:t>
            </a:r>
          </a:p>
        </p:txBody>
      </p:sp>
      <p:sp>
        <p:nvSpPr>
          <p:cNvPr id="3" name="Content Placeholder 2">
            <a:extLst>
              <a:ext uri="{FF2B5EF4-FFF2-40B4-BE49-F238E27FC236}">
                <a16:creationId xmlns:a16="http://schemas.microsoft.com/office/drawing/2014/main" id="{777B6E01-94B5-754A-BD74-969D4205F6E8}"/>
              </a:ext>
            </a:extLst>
          </p:cNvPr>
          <p:cNvSpPr>
            <a:spLocks noGrp="1"/>
          </p:cNvSpPr>
          <p:nvPr>
            <p:ph idx="1"/>
          </p:nvPr>
        </p:nvSpPr>
        <p:spPr/>
        <p:txBody>
          <a:bodyPr>
            <a:normAutofit/>
          </a:bodyPr>
          <a:lstStyle/>
          <a:p>
            <a:r>
              <a:rPr lang="en-US" b="1" dirty="0"/>
              <a:t>Transformers</a:t>
            </a:r>
            <a:r>
              <a:rPr lang="en-US" dirty="0"/>
              <a:t> (Vaswani+ 2007) have transformed language processing</a:t>
            </a:r>
          </a:p>
          <a:p>
            <a:pPr lvl="1"/>
            <a:r>
              <a:rPr lang="en-US" dirty="0"/>
              <a:t>… and most other machine learning also</a:t>
            </a:r>
          </a:p>
          <a:p>
            <a:r>
              <a:rPr lang="en-US" dirty="0"/>
              <a:t>Radical </a:t>
            </a:r>
            <a:r>
              <a:rPr lang="en-US" i="1" dirty="0"/>
              <a:t>convergence</a:t>
            </a:r>
            <a:r>
              <a:rPr lang="en-US" dirty="0"/>
              <a:t>: a single model architecture for all kinds of data and tasks. Just </a:t>
            </a:r>
            <a:r>
              <a:rPr lang="en-US" i="1" dirty="0"/>
              <a:t>make everything look like a sequence</a:t>
            </a:r>
            <a:endParaRPr lang="en-US" dirty="0"/>
          </a:p>
          <a:p>
            <a:pPr lvl="1"/>
            <a:r>
              <a:rPr lang="en-US" b="1" dirty="0"/>
              <a:t>Language</a:t>
            </a:r>
            <a:r>
              <a:rPr lang="en-US" dirty="0"/>
              <a:t>: sequence of words</a:t>
            </a:r>
          </a:p>
          <a:p>
            <a:pPr lvl="1"/>
            <a:r>
              <a:rPr lang="en-US" b="1" dirty="0"/>
              <a:t>Vision</a:t>
            </a:r>
            <a:r>
              <a:rPr lang="en-US" dirty="0"/>
              <a:t>: sequence of image patches</a:t>
            </a:r>
          </a:p>
          <a:p>
            <a:pPr lvl="1"/>
            <a:r>
              <a:rPr lang="en-US" b="1" dirty="0"/>
              <a:t>Speech</a:t>
            </a:r>
            <a:r>
              <a:rPr lang="en-US" dirty="0"/>
              <a:t>: sequence of audio segments</a:t>
            </a:r>
          </a:p>
          <a:p>
            <a:pPr lvl="1"/>
            <a:r>
              <a:rPr lang="en-US" b="1" dirty="0"/>
              <a:t>Behavior</a:t>
            </a:r>
            <a:r>
              <a:rPr lang="en-US" dirty="0"/>
              <a:t>: sequence of actions and consequences</a:t>
            </a:r>
          </a:p>
          <a:p>
            <a:pPr lvl="1"/>
            <a:r>
              <a:rPr lang="en-US" dirty="0"/>
              <a:t>…!</a:t>
            </a:r>
          </a:p>
        </p:txBody>
      </p:sp>
    </p:spTree>
    <p:extLst>
      <p:ext uri="{BB962C8B-B14F-4D97-AF65-F5344CB8AC3E}">
        <p14:creationId xmlns:p14="http://schemas.microsoft.com/office/powerpoint/2010/main" val="3095125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F97F-ECD8-EE49-9FD3-FF672D93BFA3}"/>
              </a:ext>
            </a:extLst>
          </p:cNvPr>
          <p:cNvSpPr>
            <a:spLocks noGrp="1"/>
          </p:cNvSpPr>
          <p:nvPr>
            <p:ph type="title"/>
          </p:nvPr>
        </p:nvSpPr>
        <p:spPr/>
        <p:txBody>
          <a:bodyPr/>
          <a:lstStyle/>
          <a:p>
            <a:r>
              <a:rPr lang="en-US" dirty="0"/>
              <a:t>So we’ll switch materials</a:t>
            </a:r>
          </a:p>
        </p:txBody>
      </p:sp>
      <p:sp>
        <p:nvSpPr>
          <p:cNvPr id="3" name="Content Placeholder 2">
            <a:extLst>
              <a:ext uri="{FF2B5EF4-FFF2-40B4-BE49-F238E27FC236}">
                <a16:creationId xmlns:a16="http://schemas.microsoft.com/office/drawing/2014/main" id="{777B6E01-94B5-754A-BD74-969D4205F6E8}"/>
              </a:ext>
            </a:extLst>
          </p:cNvPr>
          <p:cNvSpPr>
            <a:spLocks noGrp="1"/>
          </p:cNvSpPr>
          <p:nvPr>
            <p:ph idx="1"/>
          </p:nvPr>
        </p:nvSpPr>
        <p:spPr/>
        <p:txBody>
          <a:bodyPr>
            <a:normAutofit/>
          </a:bodyPr>
          <a:lstStyle/>
          <a:p>
            <a:r>
              <a:rPr lang="en-US" b="1" dirty="0" err="1"/>
              <a:t>Fastai</a:t>
            </a:r>
            <a:r>
              <a:rPr lang="en-US" dirty="0"/>
              <a:t>: strong on vision, but weak on Transformers</a:t>
            </a:r>
          </a:p>
          <a:p>
            <a:endParaRPr lang="en-US" dirty="0"/>
          </a:p>
          <a:p>
            <a:r>
              <a:rPr lang="en-US" dirty="0"/>
              <a:t>So: switching to Hugging Face Transformers</a:t>
            </a:r>
          </a:p>
          <a:p>
            <a:pPr lvl="1"/>
            <a:r>
              <a:rPr lang="en-US" dirty="0"/>
              <a:t>Also built on </a:t>
            </a:r>
            <a:r>
              <a:rPr lang="en-US" dirty="0" err="1"/>
              <a:t>PyTorch</a:t>
            </a:r>
            <a:endParaRPr lang="en-US" dirty="0"/>
          </a:p>
          <a:p>
            <a:pPr lvl="1"/>
            <a:r>
              <a:rPr lang="en-US" dirty="0"/>
              <a:t>Also built by some of the same people</a:t>
            </a:r>
          </a:p>
          <a:p>
            <a:pPr lvl="1"/>
            <a:r>
              <a:rPr lang="en-US" dirty="0"/>
              <a:t>Much better documented (phew!)</a:t>
            </a:r>
          </a:p>
          <a:p>
            <a:pPr lvl="1"/>
            <a:r>
              <a:rPr lang="en-US" dirty="0"/>
              <a:t>Course is starting to look good!</a:t>
            </a:r>
          </a:p>
          <a:p>
            <a:pPr lvl="1"/>
            <a:r>
              <a:rPr lang="en-US" dirty="0"/>
              <a:t>https://</a:t>
            </a:r>
            <a:r>
              <a:rPr lang="en-US" dirty="0" err="1"/>
              <a:t>huggingface.co</a:t>
            </a:r>
            <a:r>
              <a:rPr lang="en-US" dirty="0"/>
              <a:t>/course</a:t>
            </a:r>
          </a:p>
        </p:txBody>
      </p:sp>
      <p:pic>
        <p:nvPicPr>
          <p:cNvPr id="5" name="Picture 4">
            <a:extLst>
              <a:ext uri="{FF2B5EF4-FFF2-40B4-BE49-F238E27FC236}">
                <a16:creationId xmlns:a16="http://schemas.microsoft.com/office/drawing/2014/main" id="{F0730D83-1866-4441-8207-D8053E98F043}"/>
              </a:ext>
            </a:extLst>
          </p:cNvPr>
          <p:cNvPicPr>
            <a:picLocks noChangeAspect="1"/>
          </p:cNvPicPr>
          <p:nvPr/>
        </p:nvPicPr>
        <p:blipFill>
          <a:blip r:embed="rId2"/>
          <a:stretch>
            <a:fillRect/>
          </a:stretch>
        </p:blipFill>
        <p:spPr>
          <a:xfrm>
            <a:off x="8572500" y="3090863"/>
            <a:ext cx="2781300" cy="3086100"/>
          </a:xfrm>
          <a:prstGeom prst="rect">
            <a:avLst/>
          </a:prstGeom>
        </p:spPr>
      </p:pic>
    </p:spTree>
    <p:extLst>
      <p:ext uri="{BB962C8B-B14F-4D97-AF65-F5344CB8AC3E}">
        <p14:creationId xmlns:p14="http://schemas.microsoft.com/office/powerpoint/2010/main" val="1857830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A98A-91F4-8049-BEC2-A9A6428C44DB}"/>
              </a:ext>
            </a:extLst>
          </p:cNvPr>
          <p:cNvSpPr>
            <a:spLocks noGrp="1"/>
          </p:cNvSpPr>
          <p:nvPr>
            <p:ph type="title"/>
          </p:nvPr>
        </p:nvSpPr>
        <p:spPr/>
        <p:txBody>
          <a:bodyPr/>
          <a:lstStyle/>
          <a:p>
            <a:r>
              <a:rPr lang="en-US" dirty="0"/>
              <a:t>Your job: do the </a:t>
            </a:r>
            <a:r>
              <a:rPr lang="en-US" dirty="0" err="1"/>
              <a:t>HuggingFace</a:t>
            </a:r>
            <a:r>
              <a:rPr lang="en-US" dirty="0"/>
              <a:t> course.</a:t>
            </a:r>
          </a:p>
        </p:txBody>
      </p:sp>
      <p:sp>
        <p:nvSpPr>
          <p:cNvPr id="3" name="Content Placeholder 2">
            <a:extLst>
              <a:ext uri="{FF2B5EF4-FFF2-40B4-BE49-F238E27FC236}">
                <a16:creationId xmlns:a16="http://schemas.microsoft.com/office/drawing/2014/main" id="{BB973009-7915-BE4E-9477-7FC88A022C46}"/>
              </a:ext>
            </a:extLst>
          </p:cNvPr>
          <p:cNvSpPr>
            <a:spLocks noGrp="1"/>
          </p:cNvSpPr>
          <p:nvPr>
            <p:ph idx="1"/>
          </p:nvPr>
        </p:nvSpPr>
        <p:spPr/>
        <p:txBody>
          <a:bodyPr/>
          <a:lstStyle/>
          <a:p>
            <a:r>
              <a:rPr lang="en-US" dirty="0"/>
              <a:t>We’ll work through exercises together</a:t>
            </a:r>
          </a:p>
          <a:p>
            <a:r>
              <a:rPr lang="en-US" dirty="0"/>
              <a:t>We’ll fill in conceptual gaps together</a:t>
            </a:r>
          </a:p>
        </p:txBody>
      </p:sp>
    </p:spTree>
    <p:extLst>
      <p:ext uri="{BB962C8B-B14F-4D97-AF65-F5344CB8AC3E}">
        <p14:creationId xmlns:p14="http://schemas.microsoft.com/office/powerpoint/2010/main" val="2937424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A31A-212D-AE47-8BDC-613A2D9BBC22}"/>
              </a:ext>
            </a:extLst>
          </p:cNvPr>
          <p:cNvSpPr>
            <a:spLocks noGrp="1"/>
          </p:cNvSpPr>
          <p:nvPr>
            <p:ph type="title"/>
          </p:nvPr>
        </p:nvSpPr>
        <p:spPr/>
        <p:txBody>
          <a:bodyPr/>
          <a:lstStyle/>
          <a:p>
            <a:r>
              <a:rPr lang="en-US" dirty="0"/>
              <a:t>Deep Neural Networks</a:t>
            </a:r>
          </a:p>
        </p:txBody>
      </p:sp>
      <p:sp>
        <p:nvSpPr>
          <p:cNvPr id="3" name="Content Placeholder 2">
            <a:extLst>
              <a:ext uri="{FF2B5EF4-FFF2-40B4-BE49-F238E27FC236}">
                <a16:creationId xmlns:a16="http://schemas.microsoft.com/office/drawing/2014/main" id="{8DF87927-A4B4-7248-8D3B-1F17AA47007A}"/>
              </a:ext>
            </a:extLst>
          </p:cNvPr>
          <p:cNvSpPr>
            <a:spLocks noGrp="1"/>
          </p:cNvSpPr>
          <p:nvPr>
            <p:ph idx="1"/>
          </p:nvPr>
        </p:nvSpPr>
        <p:spPr/>
        <p:txBody>
          <a:bodyPr>
            <a:normAutofit/>
          </a:bodyPr>
          <a:lstStyle/>
          <a:p>
            <a:r>
              <a:rPr lang="en-US" dirty="0"/>
              <a:t>Composition of 3 kinds of functions:</a:t>
            </a:r>
          </a:p>
          <a:p>
            <a:pPr lvl="1"/>
            <a:r>
              <a:rPr lang="en-US" i="1" dirty="0"/>
              <a:t>Similarity</a:t>
            </a:r>
            <a:r>
              <a:rPr lang="en-US" dirty="0"/>
              <a:t> (dot product) with learnable </a:t>
            </a:r>
            <a:r>
              <a:rPr lang="en-US" i="1" dirty="0"/>
              <a:t>prototypes</a:t>
            </a:r>
            <a:r>
              <a:rPr lang="en-US" dirty="0"/>
              <a:t> (matrices)</a:t>
            </a:r>
          </a:p>
          <a:p>
            <a:pPr lvl="1"/>
            <a:r>
              <a:rPr lang="en-US" i="1" dirty="0"/>
              <a:t>Choice</a:t>
            </a:r>
            <a:r>
              <a:rPr lang="en-US" dirty="0"/>
              <a:t> (</a:t>
            </a:r>
            <a:r>
              <a:rPr lang="en-US" dirty="0" err="1"/>
              <a:t>softmax</a:t>
            </a:r>
            <a:r>
              <a:rPr lang="en-US" dirty="0"/>
              <a:t>)</a:t>
            </a:r>
          </a:p>
          <a:p>
            <a:pPr lvl="1"/>
            <a:r>
              <a:rPr lang="en-US" i="1" dirty="0"/>
              <a:t>Bend </a:t>
            </a:r>
            <a:r>
              <a:rPr lang="en-US" dirty="0"/>
              <a:t>(rectifier or other nonlinearity)</a:t>
            </a:r>
          </a:p>
          <a:p>
            <a:r>
              <a:rPr lang="en-US" dirty="0"/>
              <a:t>Training by gradient descent</a:t>
            </a:r>
          </a:p>
          <a:p>
            <a:pPr lvl="1"/>
            <a:r>
              <a:rPr lang="en-US" dirty="0"/>
              <a:t>How to adjust each prototype to boost the score of the right answer?</a:t>
            </a:r>
          </a:p>
          <a:p>
            <a:pPr lvl="1"/>
            <a:r>
              <a:rPr lang="en-US" dirty="0"/>
              <a:t>Each word can help tune every prototype that was involved</a:t>
            </a:r>
          </a:p>
          <a:p>
            <a:r>
              <a:rPr lang="en-US" dirty="0"/>
              <a:t>All functions are differentiable -&gt; use </a:t>
            </a:r>
            <a:r>
              <a:rPr lang="en-US" i="1" dirty="0"/>
              <a:t>chain rule</a:t>
            </a:r>
            <a:r>
              <a:rPr lang="en-US" dirty="0"/>
              <a:t> to differentiate</a:t>
            </a:r>
          </a:p>
        </p:txBody>
      </p:sp>
    </p:spTree>
    <p:extLst>
      <p:ext uri="{BB962C8B-B14F-4D97-AF65-F5344CB8AC3E}">
        <p14:creationId xmlns:p14="http://schemas.microsoft.com/office/powerpoint/2010/main" val="269795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B5A4-DFE9-D742-9330-E9AEB34325B7}"/>
              </a:ext>
            </a:extLst>
          </p:cNvPr>
          <p:cNvSpPr>
            <a:spLocks noGrp="1"/>
          </p:cNvSpPr>
          <p:nvPr>
            <p:ph type="title"/>
          </p:nvPr>
        </p:nvSpPr>
        <p:spPr/>
        <p:txBody>
          <a:bodyPr/>
          <a:lstStyle/>
          <a:p>
            <a:r>
              <a:rPr lang="en-US" dirty="0"/>
              <a:t>Transformer Architecture</a:t>
            </a:r>
          </a:p>
        </p:txBody>
      </p:sp>
      <p:sp>
        <p:nvSpPr>
          <p:cNvPr id="3" name="Content Placeholder 2">
            <a:extLst>
              <a:ext uri="{FF2B5EF4-FFF2-40B4-BE49-F238E27FC236}">
                <a16:creationId xmlns:a16="http://schemas.microsoft.com/office/drawing/2014/main" id="{074BF787-9F76-8A48-A981-5C1144F313FC}"/>
              </a:ext>
            </a:extLst>
          </p:cNvPr>
          <p:cNvSpPr>
            <a:spLocks noGrp="1"/>
          </p:cNvSpPr>
          <p:nvPr>
            <p:ph idx="1"/>
          </p:nvPr>
        </p:nvSpPr>
        <p:spPr/>
        <p:txBody>
          <a:bodyPr/>
          <a:lstStyle/>
          <a:p>
            <a:r>
              <a:rPr lang="en-US" dirty="0"/>
              <a:t>Attention mechanism: programmable information flow</a:t>
            </a:r>
          </a:p>
          <a:p>
            <a:pPr lvl="1"/>
            <a:r>
              <a:rPr lang="en-US" dirty="0"/>
              <a:t>Same </a:t>
            </a:r>
            <a:r>
              <a:rPr lang="en-US" dirty="0" err="1"/>
              <a:t>softmax</a:t>
            </a:r>
            <a:r>
              <a:rPr lang="en-US" dirty="0"/>
              <a:t> mechanism determines which other word to pay attention to</a:t>
            </a:r>
          </a:p>
          <a:p>
            <a:r>
              <a:rPr lang="en-US" dirty="0"/>
              <a:t>Also learned by gradient descent: boost the score of the word that would give the most helpful information</a:t>
            </a:r>
          </a:p>
          <a:p>
            <a:endParaRPr lang="en-US" dirty="0"/>
          </a:p>
          <a:p>
            <a:endParaRPr lang="en-US" dirty="0"/>
          </a:p>
        </p:txBody>
      </p:sp>
    </p:spTree>
    <p:extLst>
      <p:ext uri="{BB962C8B-B14F-4D97-AF65-F5344CB8AC3E}">
        <p14:creationId xmlns:p14="http://schemas.microsoft.com/office/powerpoint/2010/main" val="350914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80CA-6682-DD4E-86AB-254DC7F2D952}"/>
              </a:ext>
            </a:extLst>
          </p:cNvPr>
          <p:cNvSpPr>
            <a:spLocks noGrp="1"/>
          </p:cNvSpPr>
          <p:nvPr>
            <p:ph type="title"/>
          </p:nvPr>
        </p:nvSpPr>
        <p:spPr/>
        <p:txBody>
          <a:bodyPr/>
          <a:lstStyle/>
          <a:p>
            <a:r>
              <a:rPr lang="en-US" dirty="0"/>
              <a:t>Self-Attention networks are powering an AI explosion</a:t>
            </a:r>
          </a:p>
        </p:txBody>
      </p:sp>
      <p:sp>
        <p:nvSpPr>
          <p:cNvPr id="3" name="Content Placeholder 2">
            <a:extLst>
              <a:ext uri="{FF2B5EF4-FFF2-40B4-BE49-F238E27FC236}">
                <a16:creationId xmlns:a16="http://schemas.microsoft.com/office/drawing/2014/main" id="{9BAAFEBE-34E3-F94A-A76C-F507A357C2B4}"/>
              </a:ext>
            </a:extLst>
          </p:cNvPr>
          <p:cNvSpPr>
            <a:spLocks noGrp="1"/>
          </p:cNvSpPr>
          <p:nvPr>
            <p:ph idx="1"/>
          </p:nvPr>
        </p:nvSpPr>
        <p:spPr/>
        <p:txBody>
          <a:bodyPr/>
          <a:lstStyle/>
          <a:p>
            <a:r>
              <a:rPr lang="en-US" dirty="0" err="1"/>
              <a:t>AlphaFold</a:t>
            </a:r>
            <a:r>
              <a:rPr lang="en-US" dirty="0"/>
              <a:t>: predicting folded structure of proteins</a:t>
            </a:r>
          </a:p>
          <a:p>
            <a:r>
              <a:rPr lang="en-US" dirty="0"/>
              <a:t>Translation, summarization</a:t>
            </a:r>
          </a:p>
          <a:p>
            <a:r>
              <a:rPr lang="en-US" dirty="0"/>
              <a:t>CLIP / DALL-E: image generation</a:t>
            </a:r>
          </a:p>
          <a:p>
            <a:r>
              <a:rPr lang="en-US" dirty="0" err="1"/>
              <a:t>ViT</a:t>
            </a:r>
            <a:r>
              <a:rPr lang="en-US" dirty="0"/>
              <a:t> – using </a:t>
            </a:r>
            <a:r>
              <a:rPr lang="en-US"/>
              <a:t>these architectures </a:t>
            </a:r>
            <a:r>
              <a:rPr lang="en-US" dirty="0"/>
              <a:t>for image recognition</a:t>
            </a:r>
          </a:p>
        </p:txBody>
      </p:sp>
    </p:spTree>
    <p:extLst>
      <p:ext uri="{BB962C8B-B14F-4D97-AF65-F5344CB8AC3E}">
        <p14:creationId xmlns:p14="http://schemas.microsoft.com/office/powerpoint/2010/main" val="3779215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3EF3-B09E-8548-BFC6-9EAD85C23F22}"/>
              </a:ext>
            </a:extLst>
          </p:cNvPr>
          <p:cNvSpPr>
            <a:spLocks noGrp="1"/>
          </p:cNvSpPr>
          <p:nvPr>
            <p:ph type="title"/>
          </p:nvPr>
        </p:nvSpPr>
        <p:spPr/>
        <p:txBody>
          <a:bodyPr/>
          <a:lstStyle/>
          <a:p>
            <a:r>
              <a:rPr lang="en-US" dirty="0"/>
              <a:t>Machine Learning is Multidisciplinary</a:t>
            </a:r>
          </a:p>
        </p:txBody>
      </p:sp>
      <p:sp>
        <p:nvSpPr>
          <p:cNvPr id="3" name="Content Placeholder 2">
            <a:extLst>
              <a:ext uri="{FF2B5EF4-FFF2-40B4-BE49-F238E27FC236}">
                <a16:creationId xmlns:a16="http://schemas.microsoft.com/office/drawing/2014/main" id="{AA01CD87-81F0-4743-8A86-C3B450B6C108}"/>
              </a:ext>
            </a:extLst>
          </p:cNvPr>
          <p:cNvSpPr>
            <a:spLocks noGrp="1"/>
          </p:cNvSpPr>
          <p:nvPr>
            <p:ph idx="1"/>
          </p:nvPr>
        </p:nvSpPr>
        <p:spPr/>
        <p:txBody>
          <a:bodyPr/>
          <a:lstStyle/>
          <a:p>
            <a:r>
              <a:rPr lang="en-US" dirty="0"/>
              <a:t>Math: gradient descent, chain rule, matrix multiplication, …</a:t>
            </a:r>
          </a:p>
          <a:p>
            <a:r>
              <a:rPr lang="en-US" dirty="0"/>
              <a:t>Stats: conditional probability distributions, variance reduction, …</a:t>
            </a:r>
          </a:p>
          <a:p>
            <a:r>
              <a:rPr lang="en-US" dirty="0"/>
              <a:t>CS: functional programming, differentiation algorithm, parallel computing</a:t>
            </a:r>
          </a:p>
          <a:p>
            <a:r>
              <a:rPr lang="en-US" dirty="0"/>
              <a:t>People: human-computer interaction, psychology, …</a:t>
            </a:r>
          </a:p>
        </p:txBody>
      </p:sp>
    </p:spTree>
    <p:extLst>
      <p:ext uri="{BB962C8B-B14F-4D97-AF65-F5344CB8AC3E}">
        <p14:creationId xmlns:p14="http://schemas.microsoft.com/office/powerpoint/2010/main" val="4153085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9375-16FD-3145-B6B2-0BCEE1EC949D}"/>
              </a:ext>
            </a:extLst>
          </p:cNvPr>
          <p:cNvSpPr>
            <a:spLocks noGrp="1"/>
          </p:cNvSpPr>
          <p:nvPr>
            <p:ph type="title"/>
          </p:nvPr>
        </p:nvSpPr>
        <p:spPr/>
        <p:txBody>
          <a:bodyPr/>
          <a:lstStyle/>
          <a:p>
            <a:r>
              <a:rPr lang="en-US" dirty="0"/>
              <a:t>It’s By Design</a:t>
            </a:r>
          </a:p>
        </p:txBody>
      </p:sp>
      <p:sp>
        <p:nvSpPr>
          <p:cNvPr id="3" name="Content Placeholder 2">
            <a:extLst>
              <a:ext uri="{FF2B5EF4-FFF2-40B4-BE49-F238E27FC236}">
                <a16:creationId xmlns:a16="http://schemas.microsoft.com/office/drawing/2014/main" id="{2F623D68-A7A4-6548-B15D-17CA710D14C9}"/>
              </a:ext>
            </a:extLst>
          </p:cNvPr>
          <p:cNvSpPr>
            <a:spLocks noGrp="1"/>
          </p:cNvSpPr>
          <p:nvPr>
            <p:ph idx="1"/>
          </p:nvPr>
        </p:nvSpPr>
        <p:spPr/>
        <p:txBody>
          <a:bodyPr/>
          <a:lstStyle/>
          <a:p>
            <a:r>
              <a:rPr lang="en-US" dirty="0"/>
              <a:t>Models trained to mimic writers (huge computational effort!)</a:t>
            </a:r>
          </a:p>
          <a:p>
            <a:r>
              <a:rPr lang="en-US" dirty="0"/>
              <a:t>Interaction designed to suggest </a:t>
            </a:r>
            <a:r>
              <a:rPr lang="en-US" b="1" dirty="0"/>
              <a:t>most likely next word </a:t>
            </a:r>
            <a:r>
              <a:rPr lang="en-US" dirty="0"/>
              <a:t>(least surprising, least informative)</a:t>
            </a:r>
          </a:p>
          <a:p>
            <a:endParaRPr lang="en-US" dirty="0"/>
          </a:p>
          <a:p>
            <a:r>
              <a:rPr lang="en-US" dirty="0"/>
              <a:t>… like someone who’s eerily good at finishing your sentence.</a:t>
            </a:r>
          </a:p>
        </p:txBody>
      </p:sp>
    </p:spTree>
    <p:extLst>
      <p:ext uri="{BB962C8B-B14F-4D97-AF65-F5344CB8AC3E}">
        <p14:creationId xmlns:p14="http://schemas.microsoft.com/office/powerpoint/2010/main" val="3850461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75F8-D309-934E-AFC7-F99EF0A66EBD}"/>
              </a:ext>
            </a:extLst>
          </p:cNvPr>
          <p:cNvSpPr>
            <a:spLocks noGrp="1"/>
          </p:cNvSpPr>
          <p:nvPr>
            <p:ph type="title"/>
          </p:nvPr>
        </p:nvSpPr>
        <p:spPr/>
        <p:txBody>
          <a:bodyPr/>
          <a:lstStyle/>
          <a:p>
            <a:r>
              <a:rPr lang="en-US" dirty="0"/>
              <a:t>What might writers want from a system?</a:t>
            </a:r>
          </a:p>
        </p:txBody>
      </p:sp>
      <p:sp>
        <p:nvSpPr>
          <p:cNvPr id="3" name="Content Placeholder 2">
            <a:extLst>
              <a:ext uri="{FF2B5EF4-FFF2-40B4-BE49-F238E27FC236}">
                <a16:creationId xmlns:a16="http://schemas.microsoft.com/office/drawing/2014/main" id="{786C1093-D5D1-3F48-B367-491873B03147}"/>
              </a:ext>
            </a:extLst>
          </p:cNvPr>
          <p:cNvSpPr>
            <a:spLocks noGrp="1"/>
          </p:cNvSpPr>
          <p:nvPr>
            <p:ph idx="1"/>
          </p:nvPr>
        </p:nvSpPr>
        <p:spPr/>
        <p:txBody>
          <a:bodyPr/>
          <a:lstStyle/>
          <a:p>
            <a:r>
              <a:rPr lang="en-US" dirty="0"/>
              <a:t>Inspiration </a:t>
            </a:r>
            <a:r>
              <a:rPr lang="en-US" dirty="0">
                <a:solidFill>
                  <a:schemeClr val="bg1">
                    <a:lumMod val="50000"/>
                  </a:schemeClr>
                </a:solidFill>
              </a:rPr>
              <a:t>e.g., “How Novelists Use Generative LMs”</a:t>
            </a:r>
          </a:p>
          <a:p>
            <a:r>
              <a:rPr lang="en-US" dirty="0"/>
              <a:t>Efficient text entry </a:t>
            </a:r>
            <a:r>
              <a:rPr lang="en-US" dirty="0">
                <a:solidFill>
                  <a:schemeClr val="bg1">
                    <a:lumMod val="50000"/>
                  </a:schemeClr>
                </a:solidFill>
              </a:rPr>
              <a:t> e.g., predictive text, Smart Compose</a:t>
            </a:r>
          </a:p>
          <a:p>
            <a:pPr marL="0" indent="0">
              <a:buNone/>
            </a:pPr>
            <a:r>
              <a:rPr lang="en-US" dirty="0"/>
              <a:t>…</a:t>
            </a:r>
          </a:p>
          <a:p>
            <a:r>
              <a:rPr lang="en-US" b="1" dirty="0"/>
              <a:t>Ownership and Autonomy</a:t>
            </a:r>
          </a:p>
          <a:p>
            <a:pPr lvl="1"/>
            <a:r>
              <a:rPr lang="en-US" dirty="0"/>
              <a:t>These are my words, not the computer’s.</a:t>
            </a:r>
          </a:p>
          <a:p>
            <a:pPr lvl="1"/>
            <a:r>
              <a:rPr lang="en-US" dirty="0"/>
              <a:t>The computer is giving me ideas, but not telling me what to write.</a:t>
            </a:r>
          </a:p>
          <a:p>
            <a:endParaRPr lang="en-US" dirty="0"/>
          </a:p>
          <a:p>
            <a:pPr marL="0" indent="0">
              <a:buNone/>
            </a:pPr>
            <a:r>
              <a:rPr lang="en-US" dirty="0"/>
              <a:t>Do we want to be </a:t>
            </a:r>
            <a:r>
              <a:rPr lang="en-US" i="1" dirty="0"/>
              <a:t>writers </a:t>
            </a:r>
            <a:r>
              <a:rPr lang="en-US" dirty="0"/>
              <a:t>or </a:t>
            </a:r>
            <a:r>
              <a:rPr lang="en-US" i="1" dirty="0"/>
              <a:t>editors</a:t>
            </a:r>
            <a:r>
              <a:rPr lang="en-US" dirty="0"/>
              <a:t>? (maybe depends on task/genre?)</a:t>
            </a:r>
          </a:p>
        </p:txBody>
      </p:sp>
    </p:spTree>
    <p:extLst>
      <p:ext uri="{BB962C8B-B14F-4D97-AF65-F5344CB8AC3E}">
        <p14:creationId xmlns:p14="http://schemas.microsoft.com/office/powerpoint/2010/main" val="61653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0E114-449B-F941-8ABF-BD5210F2BD5B}"/>
              </a:ext>
            </a:extLst>
          </p:cNvPr>
          <p:cNvSpPr>
            <a:spLocks noGrp="1"/>
          </p:cNvSpPr>
          <p:nvPr>
            <p:ph type="title"/>
          </p:nvPr>
        </p:nvSpPr>
        <p:spPr>
          <a:xfrm>
            <a:off x="838200" y="365125"/>
            <a:ext cx="10515600" cy="6309995"/>
          </a:xfrm>
        </p:spPr>
        <p:txBody>
          <a:bodyPr>
            <a:normAutofit/>
          </a:bodyPr>
          <a:lstStyle/>
          <a:p>
            <a:pPr algn="ctr"/>
            <a:r>
              <a:rPr lang="en-US" sz="20000" dirty="0"/>
              <a:t>Two</a:t>
            </a:r>
          </a:p>
        </p:txBody>
      </p:sp>
      <p:sp>
        <p:nvSpPr>
          <p:cNvPr id="3" name="TextBox 2">
            <a:extLst>
              <a:ext uri="{FF2B5EF4-FFF2-40B4-BE49-F238E27FC236}">
                <a16:creationId xmlns:a16="http://schemas.microsoft.com/office/drawing/2014/main" id="{C62DEE39-B6C2-844C-8087-11BAAB26BE42}"/>
              </a:ext>
            </a:extLst>
          </p:cNvPr>
          <p:cNvSpPr txBox="1"/>
          <p:nvPr/>
        </p:nvSpPr>
        <p:spPr>
          <a:xfrm>
            <a:off x="0" y="0"/>
            <a:ext cx="2776016" cy="369332"/>
          </a:xfrm>
          <a:prstGeom prst="rect">
            <a:avLst/>
          </a:prstGeom>
          <a:noFill/>
        </p:spPr>
        <p:txBody>
          <a:bodyPr wrap="none" rtlCol="0">
            <a:spAutoFit/>
          </a:bodyPr>
          <a:lstStyle/>
          <a:p>
            <a:r>
              <a:rPr lang="en-US" b="1" dirty="0"/>
              <a:t>Who</a:t>
            </a:r>
            <a:r>
              <a:rPr lang="en-US" dirty="0"/>
              <a:t>: Back row by windows</a:t>
            </a:r>
          </a:p>
        </p:txBody>
      </p:sp>
    </p:spTree>
    <p:extLst>
      <p:ext uri="{BB962C8B-B14F-4D97-AF65-F5344CB8AC3E}">
        <p14:creationId xmlns:p14="http://schemas.microsoft.com/office/powerpoint/2010/main" val="3418109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5B45-79C6-F240-A580-6A4E5299CDBD}"/>
              </a:ext>
            </a:extLst>
          </p:cNvPr>
          <p:cNvSpPr>
            <a:spLocks noGrp="1"/>
          </p:cNvSpPr>
          <p:nvPr>
            <p:ph type="title"/>
          </p:nvPr>
        </p:nvSpPr>
        <p:spPr>
          <a:xfrm>
            <a:off x="0" y="8910"/>
            <a:ext cx="10515600" cy="859192"/>
          </a:xfrm>
        </p:spPr>
        <p:txBody>
          <a:bodyPr/>
          <a:lstStyle/>
          <a:p>
            <a:r>
              <a:rPr lang="en-US" dirty="0"/>
              <a:t>Creation: Genesis 1</a:t>
            </a:r>
          </a:p>
        </p:txBody>
      </p:sp>
      <p:sp>
        <p:nvSpPr>
          <p:cNvPr id="4" name="Rectangle 3">
            <a:extLst>
              <a:ext uri="{FF2B5EF4-FFF2-40B4-BE49-F238E27FC236}">
                <a16:creationId xmlns:a16="http://schemas.microsoft.com/office/drawing/2014/main" id="{236182E1-0AD1-EA4A-A37F-50F99ABC8660}"/>
              </a:ext>
            </a:extLst>
          </p:cNvPr>
          <p:cNvSpPr/>
          <p:nvPr/>
        </p:nvSpPr>
        <p:spPr>
          <a:xfrm>
            <a:off x="0" y="1081781"/>
            <a:ext cx="52737489" cy="4801314"/>
          </a:xfrm>
          <a:prstGeom prst="rect">
            <a:avLst/>
          </a:prstGeom>
        </p:spPr>
        <p:txBody>
          <a:bodyPr wrap="square">
            <a:spAutoFit/>
          </a:bodyPr>
          <a:lstStyle/>
          <a:p>
            <a:r>
              <a:rPr lang="en-US" dirty="0"/>
              <a:t>In the beginning God created the heavens and the earth. Now the earth was formless and empty, darkness was over the surface of the deep, and the Spirit of God was hovering over the waters.</a:t>
            </a:r>
          </a:p>
          <a:p>
            <a:r>
              <a:rPr lang="en-US" b="1" dirty="0"/>
              <a:t>And God said</a:t>
            </a:r>
            <a:r>
              <a:rPr lang="en-US" dirty="0"/>
              <a:t>, “Let there be light,” </a:t>
            </a:r>
            <a:r>
              <a:rPr lang="en-US" b="1" dirty="0"/>
              <a:t>and there was </a:t>
            </a:r>
            <a:r>
              <a:rPr lang="en-US" dirty="0"/>
              <a:t>light. </a:t>
            </a:r>
            <a:r>
              <a:rPr lang="en-US" dirty="0">
                <a:solidFill>
                  <a:schemeClr val="bg1">
                    <a:lumMod val="85000"/>
                  </a:schemeClr>
                </a:solidFill>
              </a:rPr>
              <a:t>God saw that the light was good, and he separated the light from the darkness. God called the light “day,” and the darkness he called “night.” And there was evening, and there was morning—the first day.</a:t>
            </a:r>
          </a:p>
          <a:p>
            <a:r>
              <a:rPr lang="en-US" b="1" dirty="0"/>
              <a:t>And God said</a:t>
            </a:r>
            <a:r>
              <a:rPr lang="en-US" dirty="0"/>
              <a:t>, “Let there be a vault between the waters to separate water from water.” </a:t>
            </a:r>
            <a:r>
              <a:rPr lang="en-US" dirty="0">
                <a:solidFill>
                  <a:schemeClr val="bg1">
                    <a:lumMod val="85000"/>
                  </a:schemeClr>
                </a:solidFill>
              </a:rPr>
              <a:t>So God made the vault and separated the water under the vault from the water above it. </a:t>
            </a:r>
            <a:br>
              <a:rPr lang="en-US" dirty="0">
                <a:solidFill>
                  <a:schemeClr val="bg1">
                    <a:lumMod val="85000"/>
                  </a:schemeClr>
                </a:solidFill>
              </a:rPr>
            </a:br>
            <a:r>
              <a:rPr lang="en-US" dirty="0"/>
              <a:t>   </a:t>
            </a:r>
            <a:r>
              <a:rPr lang="en-US" b="1" dirty="0"/>
              <a:t>And it was so</a:t>
            </a:r>
            <a:r>
              <a:rPr lang="en-US" dirty="0"/>
              <a:t>. God called the vault “sky.” </a:t>
            </a:r>
            <a:r>
              <a:rPr lang="en-US" dirty="0">
                <a:solidFill>
                  <a:schemeClr val="bg1">
                    <a:lumMod val="85000"/>
                  </a:schemeClr>
                </a:solidFill>
              </a:rPr>
              <a:t>And there was evening, and there was morning—the second day.</a:t>
            </a:r>
          </a:p>
          <a:p>
            <a:r>
              <a:rPr lang="en-US" b="1" dirty="0"/>
              <a:t>And God said</a:t>
            </a:r>
            <a:r>
              <a:rPr lang="en-US" dirty="0"/>
              <a:t>, “Let the water under the sky be gathered to one place, and let dry ground appear.” </a:t>
            </a:r>
            <a:r>
              <a:rPr lang="en-US" b="1" dirty="0"/>
              <a:t>And it was so</a:t>
            </a:r>
            <a:r>
              <a:rPr lang="en-US" dirty="0"/>
              <a:t>. </a:t>
            </a:r>
            <a:r>
              <a:rPr lang="en-US" dirty="0">
                <a:solidFill>
                  <a:schemeClr val="bg1">
                    <a:lumMod val="85000"/>
                  </a:schemeClr>
                </a:solidFill>
              </a:rPr>
              <a:t>God called the dry ground “land,” and the gathered waters he called “seas.” And God saw that it was good.</a:t>
            </a:r>
          </a:p>
          <a:p>
            <a:r>
              <a:rPr lang="en-US" b="1" dirty="0"/>
              <a:t>Then God said</a:t>
            </a:r>
            <a:r>
              <a:rPr lang="en-US" dirty="0"/>
              <a:t>, “Let the land produce vegetation: seed-bearing plants and trees on the land that bear fruit with seed in it, according to their various kinds.” </a:t>
            </a:r>
            <a:br>
              <a:rPr lang="en-US" dirty="0"/>
            </a:br>
            <a:r>
              <a:rPr lang="en-US" dirty="0"/>
              <a:t>    </a:t>
            </a:r>
            <a:r>
              <a:rPr lang="en-US" b="1" dirty="0"/>
              <a:t>And it was so</a:t>
            </a:r>
            <a:r>
              <a:rPr lang="en-US" dirty="0"/>
              <a:t>. </a:t>
            </a:r>
            <a:r>
              <a:rPr lang="en-US" dirty="0">
                <a:solidFill>
                  <a:schemeClr val="bg1">
                    <a:lumMod val="85000"/>
                  </a:schemeClr>
                </a:solidFill>
              </a:rPr>
              <a:t>The land produced vegetation: plants bearing seed according to their kinds and trees bearing fruit with seed in it according to their kinds. And God saw that it was good. And there was evening, and there was morning—the third day.</a:t>
            </a:r>
          </a:p>
          <a:p>
            <a:r>
              <a:rPr lang="en-US" b="1" dirty="0"/>
              <a:t>And God said</a:t>
            </a:r>
            <a:r>
              <a:rPr lang="en-US" dirty="0"/>
              <a:t>, “Let there be lights in the vault of the sky to separate the day from the night, and let them serve as signs to mark sacred times, and days and years, and let them be lights in the vault of the sky to give light on the earth.” </a:t>
            </a:r>
            <a:br>
              <a:rPr lang="en-US" dirty="0"/>
            </a:br>
            <a:r>
              <a:rPr lang="en-US" dirty="0"/>
              <a:t>    </a:t>
            </a:r>
            <a:r>
              <a:rPr lang="en-US" b="1" dirty="0"/>
              <a:t>And it was so</a:t>
            </a:r>
            <a:r>
              <a:rPr lang="en-US" dirty="0"/>
              <a:t>. </a:t>
            </a:r>
            <a:r>
              <a:rPr lang="en-US" dirty="0">
                <a:solidFill>
                  <a:schemeClr val="bg1">
                    <a:lumMod val="85000"/>
                  </a:schemeClr>
                </a:solidFill>
              </a:rPr>
              <a:t>God made two great lights—the greater light to govern the day and the lesser light to govern the night. He also made the stars. God set them in the vault of the sky to give light on the earth, to govern the day and the night, and to separate light from darkness. And God saw that it was good. And there was evening, and there was morning—the fourth day.</a:t>
            </a:r>
          </a:p>
          <a:p>
            <a:r>
              <a:rPr lang="en-US" b="1" dirty="0"/>
              <a:t>And God said</a:t>
            </a:r>
            <a:r>
              <a:rPr lang="en-US" dirty="0"/>
              <a:t>, “Let the water teem with living creatures, and let birds fly above the earth across the vault of the sky.” </a:t>
            </a:r>
            <a:r>
              <a:rPr lang="en-US" dirty="0">
                <a:solidFill>
                  <a:schemeClr val="bg1">
                    <a:lumMod val="85000"/>
                  </a:schemeClr>
                </a:solidFill>
              </a:rPr>
              <a:t>So God created the great creatures of the sea and every living thing with which the water teems and that moves about in it, according to their kinds, and every winged bird according to its kind. And God saw that it was good. God blessed them and said, “Be fruitful and increase in number and fill the water in the seas, and let the birds increase on the earth.” And there was evening, and there was morning—the fifth day.</a:t>
            </a:r>
          </a:p>
          <a:p>
            <a:r>
              <a:rPr lang="en-US" b="1" dirty="0"/>
              <a:t>And God said,</a:t>
            </a:r>
            <a:r>
              <a:rPr lang="en-US" dirty="0"/>
              <a:t> “Let the land produce living creatures according to their kinds: the livestock, the creatures that move along the ground, and the wild animals, each according to its kind.” And it was so. God made the wild animals according to their kinds, the livestock according to their kinds, and all the creatures that move along the ground according to their kinds. And God saw that it was good.</a:t>
            </a:r>
          </a:p>
          <a:p>
            <a:br>
              <a:rPr lang="en-US" b="1" dirty="0"/>
            </a:br>
            <a:br>
              <a:rPr lang="en-US" b="1" dirty="0"/>
            </a:br>
            <a:r>
              <a:rPr lang="en-US" b="1" dirty="0"/>
              <a:t>Then God said</a:t>
            </a:r>
            <a:r>
              <a:rPr lang="en-US" dirty="0"/>
              <a:t>, “</a:t>
            </a:r>
            <a:r>
              <a:rPr lang="en-US" dirty="0">
                <a:solidFill>
                  <a:schemeClr val="accent2"/>
                </a:solidFill>
              </a:rPr>
              <a:t>Let us make mankind in our image, in our likeness</a:t>
            </a:r>
            <a:r>
              <a:rPr lang="en-US" dirty="0"/>
              <a:t>, so that they may rule over the fish in the sea and the birds in the sky, over the livestock and all the wild animals, and over all the creatures that move along the ground.”</a:t>
            </a:r>
          </a:p>
          <a:p>
            <a:r>
              <a:rPr lang="en-US" dirty="0"/>
              <a:t>    </a:t>
            </a:r>
            <a:r>
              <a:rPr lang="en-US" dirty="0">
                <a:solidFill>
                  <a:schemeClr val="accent2"/>
                </a:solidFill>
              </a:rPr>
              <a:t>So God created mankind in his own image,</a:t>
            </a:r>
            <a:br>
              <a:rPr lang="en-US" dirty="0">
                <a:solidFill>
                  <a:schemeClr val="accent2"/>
                </a:solidFill>
              </a:rPr>
            </a:br>
            <a:r>
              <a:rPr lang="en-US" dirty="0">
                <a:solidFill>
                  <a:schemeClr val="accent2"/>
                </a:solidFill>
              </a:rPr>
              <a:t>    in the image of God he created them;</a:t>
            </a:r>
            <a:br>
              <a:rPr lang="en-US" dirty="0"/>
            </a:br>
            <a:r>
              <a:rPr lang="en-US" dirty="0"/>
              <a:t>    male and female he created them.</a:t>
            </a:r>
          </a:p>
        </p:txBody>
      </p:sp>
      <p:sp>
        <p:nvSpPr>
          <p:cNvPr id="5" name="TextBox 4">
            <a:extLst>
              <a:ext uri="{FF2B5EF4-FFF2-40B4-BE49-F238E27FC236}">
                <a16:creationId xmlns:a16="http://schemas.microsoft.com/office/drawing/2014/main" id="{D21DDA2A-B639-4749-A81A-54E7F07F46C0}"/>
              </a:ext>
            </a:extLst>
          </p:cNvPr>
          <p:cNvSpPr txBox="1"/>
          <p:nvPr/>
        </p:nvSpPr>
        <p:spPr>
          <a:xfrm>
            <a:off x="11305032" y="6283040"/>
            <a:ext cx="886968" cy="369332"/>
          </a:xfrm>
          <a:prstGeom prst="rect">
            <a:avLst/>
          </a:prstGeom>
          <a:noFill/>
        </p:spPr>
        <p:txBody>
          <a:bodyPr wrap="square">
            <a:spAutoFit/>
          </a:bodyPr>
          <a:lstStyle/>
          <a:p>
            <a:r>
              <a:rPr lang="en-US" dirty="0"/>
              <a:t> (NIV)</a:t>
            </a:r>
          </a:p>
        </p:txBody>
      </p:sp>
    </p:spTree>
    <p:extLst>
      <p:ext uri="{BB962C8B-B14F-4D97-AF65-F5344CB8AC3E}">
        <p14:creationId xmlns:p14="http://schemas.microsoft.com/office/powerpoint/2010/main" val="1618116979"/>
      </p:ext>
    </p:extLst>
  </p:cSld>
  <p:clrMapOvr>
    <a:masterClrMapping/>
  </p:clrMapOvr>
  <mc:AlternateContent xmlns:mc="http://schemas.openxmlformats.org/markup-compatibility/2006" xmlns:p14="http://schemas.microsoft.com/office/powerpoint/2010/main">
    <mc:Choice Requires="p14">
      <p:transition spd="slow" p14:dur="2000" advTm="26775"/>
    </mc:Choice>
    <mc:Fallback xmlns="">
      <p:transition spd="slow" advTm="2677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021E-09DF-7F40-A70C-610374572740}"/>
              </a:ext>
            </a:extLst>
          </p:cNvPr>
          <p:cNvSpPr>
            <a:spLocks noGrp="1"/>
          </p:cNvSpPr>
          <p:nvPr>
            <p:ph type="title"/>
          </p:nvPr>
        </p:nvSpPr>
        <p:spPr/>
        <p:txBody>
          <a:bodyPr/>
          <a:lstStyle/>
          <a:p>
            <a:r>
              <a:rPr lang="en-US" dirty="0"/>
              <a:t>Sin and Predictive Text</a:t>
            </a:r>
          </a:p>
        </p:txBody>
      </p:sp>
      <p:sp>
        <p:nvSpPr>
          <p:cNvPr id="3" name="Content Placeholder 2">
            <a:extLst>
              <a:ext uri="{FF2B5EF4-FFF2-40B4-BE49-F238E27FC236}">
                <a16:creationId xmlns:a16="http://schemas.microsoft.com/office/drawing/2014/main" id="{F017802B-8A70-354F-AC78-FA87E8B0A3AC}"/>
              </a:ext>
            </a:extLst>
          </p:cNvPr>
          <p:cNvSpPr>
            <a:spLocks noGrp="1"/>
          </p:cNvSpPr>
          <p:nvPr>
            <p:ph idx="1"/>
          </p:nvPr>
        </p:nvSpPr>
        <p:spPr/>
        <p:txBody>
          <a:bodyPr/>
          <a:lstStyle/>
          <a:p>
            <a:r>
              <a:rPr lang="en-US" dirty="0"/>
              <a:t>Automated lazy communication (“Thank you so much!”)</a:t>
            </a:r>
          </a:p>
          <a:p>
            <a:r>
              <a:rPr lang="en-US" dirty="0"/>
              <a:t>Self-centeredness (what’s easy for </a:t>
            </a:r>
            <a:r>
              <a:rPr lang="en-US" i="1" dirty="0"/>
              <a:t>me</a:t>
            </a:r>
            <a:r>
              <a:rPr lang="en-US" dirty="0"/>
              <a:t> to say?) vs thinking of </a:t>
            </a:r>
            <a:r>
              <a:rPr lang="en-US" i="1" dirty="0"/>
              <a:t>reader</a:t>
            </a:r>
          </a:p>
          <a:p>
            <a:r>
              <a:rPr lang="en-US" dirty="0"/>
              <a:t>Dehumanization</a:t>
            </a:r>
          </a:p>
          <a:p>
            <a:pPr lvl="1"/>
            <a:r>
              <a:rPr lang="en-US" dirty="0"/>
              <a:t>Success = lots of suggestions accepted?</a:t>
            </a:r>
          </a:p>
          <a:p>
            <a:pPr lvl="1"/>
            <a:endParaRPr lang="en-US" dirty="0"/>
          </a:p>
        </p:txBody>
      </p:sp>
    </p:spTree>
    <p:extLst>
      <p:ext uri="{BB962C8B-B14F-4D97-AF65-F5344CB8AC3E}">
        <p14:creationId xmlns:p14="http://schemas.microsoft.com/office/powerpoint/2010/main" val="2812312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F237-1E2E-9942-8DAB-CB6152E49B6A}"/>
              </a:ext>
            </a:extLst>
          </p:cNvPr>
          <p:cNvSpPr>
            <a:spLocks noGrp="1"/>
          </p:cNvSpPr>
          <p:nvPr>
            <p:ph type="title"/>
          </p:nvPr>
        </p:nvSpPr>
        <p:spPr/>
        <p:txBody>
          <a:bodyPr/>
          <a:lstStyle/>
          <a:p>
            <a:r>
              <a:rPr lang="en-US" dirty="0"/>
              <a:t>Jesus</a:t>
            </a:r>
          </a:p>
        </p:txBody>
      </p:sp>
      <p:sp>
        <p:nvSpPr>
          <p:cNvPr id="3" name="Content Placeholder 2">
            <a:extLst>
              <a:ext uri="{FF2B5EF4-FFF2-40B4-BE49-F238E27FC236}">
                <a16:creationId xmlns:a16="http://schemas.microsoft.com/office/drawing/2014/main" id="{387CB8CD-E66D-2E4E-94B1-40FA86D8C66D}"/>
              </a:ext>
            </a:extLst>
          </p:cNvPr>
          <p:cNvSpPr>
            <a:spLocks noGrp="1"/>
          </p:cNvSpPr>
          <p:nvPr>
            <p:ph idx="1"/>
          </p:nvPr>
        </p:nvSpPr>
        <p:spPr/>
        <p:txBody>
          <a:bodyPr/>
          <a:lstStyle/>
          <a:p>
            <a:r>
              <a:rPr lang="en-US" i="1" dirty="0"/>
              <a:t>Speaks</a:t>
            </a:r>
            <a:r>
              <a:rPr lang="en-US" dirty="0"/>
              <a:t> grace and truth</a:t>
            </a:r>
            <a:endParaRPr lang="en-US" i="1" dirty="0"/>
          </a:p>
          <a:p>
            <a:r>
              <a:rPr lang="en-US" dirty="0"/>
              <a:t>Will judge our selfishness… and our dehumanizing technology</a:t>
            </a:r>
          </a:p>
          <a:p>
            <a:r>
              <a:rPr lang="en-US" dirty="0"/>
              <a:t>Gives the Spirit: wisdom, humility</a:t>
            </a:r>
          </a:p>
          <a:p>
            <a:r>
              <a:rPr lang="en-US" dirty="0"/>
              <a:t>Will redeem </a:t>
            </a:r>
            <a:r>
              <a:rPr lang="en-US" i="1" dirty="0"/>
              <a:t>us</a:t>
            </a:r>
            <a:r>
              <a:rPr lang="en-US" dirty="0"/>
              <a:t> (and has already started)</a:t>
            </a:r>
          </a:p>
          <a:p>
            <a:endParaRPr lang="en-US" dirty="0"/>
          </a:p>
          <a:p>
            <a:r>
              <a:rPr lang="en-US" dirty="0"/>
              <a:t>…and will redeem our </a:t>
            </a:r>
            <a:r>
              <a:rPr lang="en-US" i="1" dirty="0"/>
              <a:t>technology</a:t>
            </a:r>
          </a:p>
          <a:p>
            <a:r>
              <a:rPr lang="en-US" dirty="0"/>
              <a:t>…and has already started.</a:t>
            </a:r>
          </a:p>
          <a:p>
            <a:endParaRPr lang="en-US" dirty="0"/>
          </a:p>
        </p:txBody>
      </p:sp>
    </p:spTree>
    <p:extLst>
      <p:ext uri="{BB962C8B-B14F-4D97-AF65-F5344CB8AC3E}">
        <p14:creationId xmlns:p14="http://schemas.microsoft.com/office/powerpoint/2010/main" val="1812078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C6E6-3D43-3F42-BE1F-7889273339A3}"/>
              </a:ext>
            </a:extLst>
          </p:cNvPr>
          <p:cNvSpPr>
            <a:spLocks noGrp="1"/>
          </p:cNvSpPr>
          <p:nvPr>
            <p:ph type="title"/>
          </p:nvPr>
        </p:nvSpPr>
        <p:spPr/>
        <p:txBody>
          <a:bodyPr/>
          <a:lstStyle/>
          <a:p>
            <a:r>
              <a:rPr lang="en-US" dirty="0"/>
              <a:t>“Let Your Kingdom Come”</a:t>
            </a:r>
          </a:p>
        </p:txBody>
      </p:sp>
      <p:sp>
        <p:nvSpPr>
          <p:cNvPr id="3" name="Content Placeholder 2">
            <a:extLst>
              <a:ext uri="{FF2B5EF4-FFF2-40B4-BE49-F238E27FC236}">
                <a16:creationId xmlns:a16="http://schemas.microsoft.com/office/drawing/2014/main" id="{3A72B8AB-A972-6B49-836D-04B021244631}"/>
              </a:ext>
            </a:extLst>
          </p:cNvPr>
          <p:cNvSpPr>
            <a:spLocks noGrp="1"/>
          </p:cNvSpPr>
          <p:nvPr>
            <p:ph idx="1"/>
          </p:nvPr>
        </p:nvSpPr>
        <p:spPr/>
        <p:txBody>
          <a:bodyPr/>
          <a:lstStyle/>
          <a:p>
            <a:r>
              <a:rPr lang="en-US" dirty="0"/>
              <a:t>Dreams of the renewed Creation</a:t>
            </a:r>
          </a:p>
          <a:p>
            <a:r>
              <a:rPr lang="en-US" dirty="0"/>
              <a:t>“Glory of the nations” (Revelation 21) includes our </a:t>
            </a:r>
            <a:r>
              <a:rPr lang="en-US" i="1" dirty="0"/>
              <a:t>technology</a:t>
            </a:r>
          </a:p>
          <a:p>
            <a:r>
              <a:rPr lang="en-US" dirty="0"/>
              <a:t>(Re)shaping technology </a:t>
            </a:r>
            <a:r>
              <a:rPr lang="en-US" i="1" dirty="0"/>
              <a:t>now</a:t>
            </a:r>
          </a:p>
        </p:txBody>
      </p:sp>
    </p:spTree>
    <p:extLst>
      <p:ext uri="{BB962C8B-B14F-4D97-AF65-F5344CB8AC3E}">
        <p14:creationId xmlns:p14="http://schemas.microsoft.com/office/powerpoint/2010/main" val="1215668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A62E-A34F-BE40-B13C-A310B9E76030}"/>
              </a:ext>
            </a:extLst>
          </p:cNvPr>
          <p:cNvSpPr>
            <a:spLocks noGrp="1"/>
          </p:cNvSpPr>
          <p:nvPr>
            <p:ph type="title"/>
          </p:nvPr>
        </p:nvSpPr>
        <p:spPr/>
        <p:txBody>
          <a:bodyPr/>
          <a:lstStyle/>
          <a:p>
            <a:r>
              <a:rPr lang="en-US" dirty="0"/>
              <a:t>Goal: writer stays in control, system helps</a:t>
            </a:r>
          </a:p>
        </p:txBody>
      </p:sp>
      <p:sp>
        <p:nvSpPr>
          <p:cNvPr id="3" name="Content Placeholder 2">
            <a:extLst>
              <a:ext uri="{FF2B5EF4-FFF2-40B4-BE49-F238E27FC236}">
                <a16:creationId xmlns:a16="http://schemas.microsoft.com/office/drawing/2014/main" id="{0C242123-FD51-FE42-B2E3-C80177C193CE}"/>
              </a:ext>
            </a:extLst>
          </p:cNvPr>
          <p:cNvSpPr>
            <a:spLocks noGrp="1"/>
          </p:cNvSpPr>
          <p:nvPr>
            <p:ph idx="1"/>
          </p:nvPr>
        </p:nvSpPr>
        <p:spPr/>
        <p:txBody>
          <a:bodyPr/>
          <a:lstStyle/>
          <a:p>
            <a:r>
              <a:rPr lang="en-US" dirty="0"/>
              <a:t>Drafting stage</a:t>
            </a:r>
          </a:p>
          <a:p>
            <a:pPr lvl="1"/>
            <a:r>
              <a:rPr lang="en-US" dirty="0"/>
              <a:t>Conventional approach: </a:t>
            </a:r>
            <a:r>
              <a:rPr lang="en-US" b="1" dirty="0"/>
              <a:t>generate “inspirational” examples</a:t>
            </a:r>
          </a:p>
          <a:p>
            <a:pPr lvl="1"/>
            <a:r>
              <a:rPr lang="en-US" dirty="0"/>
              <a:t>Our approach: </a:t>
            </a:r>
            <a:r>
              <a:rPr lang="en-US" b="1" dirty="0"/>
              <a:t>ask questions</a:t>
            </a:r>
            <a:endParaRPr lang="en-US" dirty="0"/>
          </a:p>
          <a:p>
            <a:r>
              <a:rPr lang="en-US" dirty="0"/>
              <a:t>Editing stage</a:t>
            </a:r>
          </a:p>
          <a:p>
            <a:pPr lvl="1"/>
            <a:r>
              <a:rPr lang="en-US" dirty="0"/>
              <a:t>Conventional approach: </a:t>
            </a:r>
            <a:r>
              <a:rPr lang="en-US" b="1" dirty="0"/>
              <a:t>identify and fix errors</a:t>
            </a:r>
            <a:endParaRPr lang="en-US" dirty="0"/>
          </a:p>
          <a:p>
            <a:pPr lvl="1"/>
            <a:r>
              <a:rPr lang="en-US" dirty="0"/>
              <a:t>Our approach: </a:t>
            </a:r>
            <a:r>
              <a:rPr lang="en-US" b="1" dirty="0"/>
              <a:t>enable high-level editing</a:t>
            </a:r>
            <a:endParaRPr lang="en-US" dirty="0"/>
          </a:p>
        </p:txBody>
      </p:sp>
    </p:spTree>
    <p:extLst>
      <p:ext uri="{BB962C8B-B14F-4D97-AF65-F5344CB8AC3E}">
        <p14:creationId xmlns:p14="http://schemas.microsoft.com/office/powerpoint/2010/main" val="156072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A691-3DBB-B448-8A81-5E0F2B36F404}"/>
              </a:ext>
            </a:extLst>
          </p:cNvPr>
          <p:cNvSpPr>
            <a:spLocks noGrp="1"/>
          </p:cNvSpPr>
          <p:nvPr>
            <p:ph type="title"/>
          </p:nvPr>
        </p:nvSpPr>
        <p:spPr/>
        <p:txBody>
          <a:bodyPr/>
          <a:lstStyle/>
          <a:p>
            <a:r>
              <a:rPr lang="en-US" dirty="0"/>
              <a:t>“Swords into plowshares” </a:t>
            </a:r>
            <a:r>
              <a:rPr lang="en-US" sz="2800" dirty="0"/>
              <a:t>(Isaiah 2:3-5)</a:t>
            </a:r>
            <a:endParaRPr lang="en-US" dirty="0"/>
          </a:p>
        </p:txBody>
      </p:sp>
      <p:sp>
        <p:nvSpPr>
          <p:cNvPr id="3" name="Content Placeholder 2">
            <a:extLst>
              <a:ext uri="{FF2B5EF4-FFF2-40B4-BE49-F238E27FC236}">
                <a16:creationId xmlns:a16="http://schemas.microsoft.com/office/drawing/2014/main" id="{AD12D4DE-D9FE-FA44-AE17-8A6B5F3902C0}"/>
              </a:ext>
            </a:extLst>
          </p:cNvPr>
          <p:cNvSpPr>
            <a:spLocks noGrp="1"/>
          </p:cNvSpPr>
          <p:nvPr>
            <p:ph idx="1"/>
          </p:nvPr>
        </p:nvSpPr>
        <p:spPr/>
        <p:txBody>
          <a:bodyPr/>
          <a:lstStyle/>
          <a:p>
            <a:r>
              <a:rPr lang="en-US" dirty="0"/>
              <a:t>Repurpose existing technology for better use</a:t>
            </a:r>
          </a:p>
          <a:p>
            <a:r>
              <a:rPr lang="en-US" dirty="0"/>
              <a:t>Leverage pretrained language models</a:t>
            </a:r>
          </a:p>
          <a:p>
            <a:pPr lvl="1"/>
            <a:r>
              <a:rPr lang="en-US" dirty="0"/>
              <a:t>initially trained for mimicry</a:t>
            </a:r>
          </a:p>
          <a:p>
            <a:pPr lvl="1"/>
            <a:r>
              <a:rPr lang="en-US" dirty="0"/>
              <a:t>repurposed for empowerment</a:t>
            </a:r>
          </a:p>
          <a:p>
            <a:pPr lvl="1"/>
            <a:endParaRPr lang="en-US" dirty="0"/>
          </a:p>
          <a:p>
            <a:pPr marL="0" indent="0">
              <a:buNone/>
            </a:pPr>
            <a:r>
              <a:rPr lang="en-US" b="1" dirty="0"/>
              <a:t>Two student projects</a:t>
            </a:r>
          </a:p>
          <a:p>
            <a:r>
              <a:rPr lang="en-US" dirty="0"/>
              <a:t>Sentence reorganization (April Volzer, Noah Madrid</a:t>
            </a:r>
            <a:r>
              <a:rPr lang="en-US"/>
              <a:t>, Joseph Jinn)</a:t>
            </a:r>
            <a:endParaRPr lang="en-US" dirty="0"/>
          </a:p>
          <a:p>
            <a:r>
              <a:rPr lang="en-US" dirty="0"/>
              <a:t>AI Interviewer (</a:t>
            </a:r>
            <a:r>
              <a:rPr lang="en-US" dirty="0" err="1"/>
              <a:t>Hyechan</a:t>
            </a:r>
            <a:r>
              <a:rPr lang="en-US" dirty="0"/>
              <a:t> Jun, Ha-Ram Koo, and </a:t>
            </a:r>
            <a:r>
              <a:rPr lang="en-US" dirty="0" err="1"/>
              <a:t>Advait</a:t>
            </a:r>
            <a:r>
              <a:rPr lang="en-US" dirty="0"/>
              <a:t> </a:t>
            </a:r>
            <a:r>
              <a:rPr lang="en-US" dirty="0" err="1"/>
              <a:t>Scaria</a:t>
            </a:r>
            <a:r>
              <a:rPr lang="en-US" dirty="0"/>
              <a:t>)</a:t>
            </a:r>
          </a:p>
          <a:p>
            <a:pPr marL="0" indent="0">
              <a:buNone/>
            </a:pPr>
            <a:endParaRPr lang="en-US" dirty="0"/>
          </a:p>
        </p:txBody>
      </p:sp>
    </p:spTree>
    <p:extLst>
      <p:ext uri="{BB962C8B-B14F-4D97-AF65-F5344CB8AC3E}">
        <p14:creationId xmlns:p14="http://schemas.microsoft.com/office/powerpoint/2010/main" val="1998343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B71D-F6CA-4544-9892-5C24513F64B6}"/>
              </a:ext>
            </a:extLst>
          </p:cNvPr>
          <p:cNvSpPr>
            <a:spLocks noGrp="1"/>
          </p:cNvSpPr>
          <p:nvPr>
            <p:ph type="title"/>
          </p:nvPr>
        </p:nvSpPr>
        <p:spPr/>
        <p:txBody>
          <a:bodyPr/>
          <a:lstStyle/>
          <a:p>
            <a:r>
              <a:rPr lang="en-US" dirty="0"/>
              <a:t>Can </a:t>
            </a:r>
            <a:r>
              <a:rPr lang="en-US" b="1" dirty="0"/>
              <a:t>Questions</a:t>
            </a:r>
            <a:r>
              <a:rPr lang="en-US" dirty="0"/>
              <a:t> help writers with </a:t>
            </a:r>
            <a:r>
              <a:rPr lang="en-US" b="1" dirty="0"/>
              <a:t>Drafting</a:t>
            </a:r>
            <a:r>
              <a:rPr lang="en-US" dirty="0"/>
              <a:t>?</a:t>
            </a:r>
          </a:p>
        </p:txBody>
      </p:sp>
      <p:sp>
        <p:nvSpPr>
          <p:cNvPr id="3" name="Content Placeholder 2">
            <a:extLst>
              <a:ext uri="{FF2B5EF4-FFF2-40B4-BE49-F238E27FC236}">
                <a16:creationId xmlns:a16="http://schemas.microsoft.com/office/drawing/2014/main" id="{C693A173-C5D0-5B44-BC76-3A1F2CC66E15}"/>
              </a:ext>
            </a:extLst>
          </p:cNvPr>
          <p:cNvSpPr>
            <a:spLocks noGrp="1"/>
          </p:cNvSpPr>
          <p:nvPr>
            <p:ph idx="1"/>
          </p:nvPr>
        </p:nvSpPr>
        <p:spPr>
          <a:xfrm>
            <a:off x="838200" y="1825624"/>
            <a:ext cx="10515600" cy="4759733"/>
          </a:xfrm>
        </p:spPr>
        <p:txBody>
          <a:bodyPr>
            <a:normAutofit/>
          </a:bodyPr>
          <a:lstStyle/>
          <a:p>
            <a:r>
              <a:rPr lang="en-US" dirty="0"/>
              <a:t>inspirational </a:t>
            </a:r>
            <a:r>
              <a:rPr lang="en-US" b="1" dirty="0"/>
              <a:t>Example</a:t>
            </a:r>
            <a:r>
              <a:rPr lang="en-US" dirty="0"/>
              <a:t>:</a:t>
            </a:r>
          </a:p>
          <a:p>
            <a:r>
              <a:rPr lang="en-US" dirty="0"/>
              <a:t>vs abstracted </a:t>
            </a:r>
            <a:r>
              <a:rPr lang="en-US" b="1" dirty="0"/>
              <a:t>Question</a:t>
            </a:r>
            <a:r>
              <a:rPr lang="en-US" dirty="0"/>
              <a:t>:</a:t>
            </a:r>
          </a:p>
          <a:p>
            <a:endParaRPr lang="en-US" dirty="0"/>
          </a:p>
          <a:p>
            <a:r>
              <a:rPr lang="en-US" dirty="0"/>
              <a:t>Research question: do writers find </a:t>
            </a:r>
            <a:r>
              <a:rPr lang="en-US" i="1" dirty="0"/>
              <a:t>questions</a:t>
            </a:r>
            <a:r>
              <a:rPr lang="en-US" dirty="0"/>
              <a:t> as useful as </a:t>
            </a:r>
            <a:r>
              <a:rPr lang="en-US" i="1" dirty="0"/>
              <a:t>examples</a:t>
            </a:r>
            <a:r>
              <a:rPr lang="en-US" dirty="0"/>
              <a:t>?</a:t>
            </a:r>
          </a:p>
          <a:p>
            <a:r>
              <a:rPr lang="en-US" b="1" dirty="0"/>
              <a:t>Experiment</a:t>
            </a:r>
            <a:r>
              <a:rPr lang="en-US" dirty="0"/>
              <a:t>: sentence-level informational writing</a:t>
            </a:r>
          </a:p>
          <a:p>
            <a:r>
              <a:rPr lang="en-US" b="1" dirty="0"/>
              <a:t>Study Design</a:t>
            </a:r>
            <a:r>
              <a:rPr lang="en-US" dirty="0"/>
              <a:t>:</a:t>
            </a:r>
            <a:r>
              <a:rPr lang="en-US" b="1" dirty="0"/>
              <a:t> </a:t>
            </a:r>
            <a:r>
              <a:rPr lang="en-US" dirty="0"/>
              <a:t>30 </a:t>
            </a:r>
            <a:r>
              <a:rPr lang="en-US" dirty="0" err="1"/>
              <a:t>MTurk</a:t>
            </a:r>
            <a:r>
              <a:rPr lang="en-US" dirty="0"/>
              <a:t> participants wrote 10 sentences for each of 3 different prompt </a:t>
            </a:r>
            <a:r>
              <a:rPr lang="en-US" b="1" dirty="0"/>
              <a:t>presentations</a:t>
            </a:r>
            <a:endParaRPr lang="en-US" dirty="0"/>
          </a:p>
          <a:p>
            <a:pPr lvl="1"/>
            <a:r>
              <a:rPr lang="en-US" dirty="0"/>
              <a:t>Snippets (of Featured Articles)</a:t>
            </a:r>
          </a:p>
          <a:p>
            <a:pPr lvl="1"/>
            <a:r>
              <a:rPr lang="en-US" dirty="0"/>
              <a:t>Questions (corresponding to those snippets)</a:t>
            </a:r>
          </a:p>
          <a:p>
            <a:pPr lvl="1"/>
            <a:r>
              <a:rPr lang="en-US" dirty="0"/>
              <a:t>No prompts</a:t>
            </a:r>
          </a:p>
        </p:txBody>
      </p:sp>
      <p:sp>
        <p:nvSpPr>
          <p:cNvPr id="4" name="Rectangle 3">
            <a:extLst>
              <a:ext uri="{FF2B5EF4-FFF2-40B4-BE49-F238E27FC236}">
                <a16:creationId xmlns:a16="http://schemas.microsoft.com/office/drawing/2014/main" id="{EF4A7711-AF6C-604F-815D-89DE41C01E7B}"/>
              </a:ext>
            </a:extLst>
          </p:cNvPr>
          <p:cNvSpPr/>
          <p:nvPr/>
        </p:nvSpPr>
        <p:spPr>
          <a:xfrm>
            <a:off x="939000" y="1506022"/>
            <a:ext cx="6099811" cy="369332"/>
          </a:xfrm>
          <a:prstGeom prst="rect">
            <a:avLst/>
          </a:prstGeom>
        </p:spPr>
        <p:txBody>
          <a:bodyPr wrap="none">
            <a:spAutoFit/>
          </a:bodyPr>
          <a:lstStyle/>
          <a:p>
            <a:r>
              <a:rPr lang="en-US" dirty="0"/>
              <a:t>Suppose you’re writing a Wikipedia article about a sci-fi drama.</a:t>
            </a:r>
          </a:p>
        </p:txBody>
      </p:sp>
      <p:sp>
        <p:nvSpPr>
          <p:cNvPr id="5" name="Rectangle 4">
            <a:extLst>
              <a:ext uri="{FF2B5EF4-FFF2-40B4-BE49-F238E27FC236}">
                <a16:creationId xmlns:a16="http://schemas.microsoft.com/office/drawing/2014/main" id="{FE3FAF3F-A4D5-2144-8B48-B8D6012CC0B0}"/>
              </a:ext>
            </a:extLst>
          </p:cNvPr>
          <p:cNvSpPr/>
          <p:nvPr/>
        </p:nvSpPr>
        <p:spPr>
          <a:xfrm>
            <a:off x="4636357" y="1875354"/>
            <a:ext cx="12468887" cy="369332"/>
          </a:xfrm>
          <a:prstGeom prst="rect">
            <a:avLst/>
          </a:prstGeom>
        </p:spPr>
        <p:txBody>
          <a:bodyPr wrap="square">
            <a:spAutoFit/>
          </a:bodyPr>
          <a:lstStyle/>
          <a:p>
            <a:r>
              <a:rPr lang="en-US" dirty="0"/>
              <a:t>"Blade Runner" initially underperformed in North American theaters and polarized critics; some praised its thematic</a:t>
            </a:r>
          </a:p>
        </p:txBody>
      </p:sp>
      <p:sp>
        <p:nvSpPr>
          <p:cNvPr id="6" name="Rectangle 5">
            <a:extLst>
              <a:ext uri="{FF2B5EF4-FFF2-40B4-BE49-F238E27FC236}">
                <a16:creationId xmlns:a16="http://schemas.microsoft.com/office/drawing/2014/main" id="{A0ADDF2D-CBB7-5B49-9B29-E99B214C8EFC}"/>
              </a:ext>
            </a:extLst>
          </p:cNvPr>
          <p:cNvSpPr/>
          <p:nvPr/>
        </p:nvSpPr>
        <p:spPr>
          <a:xfrm>
            <a:off x="4666423" y="2379623"/>
            <a:ext cx="11506198" cy="369332"/>
          </a:xfrm>
          <a:prstGeom prst="rect">
            <a:avLst/>
          </a:prstGeom>
        </p:spPr>
        <p:txBody>
          <a:bodyPr wrap="square">
            <a:spAutoFit/>
          </a:bodyPr>
          <a:lstStyle/>
          <a:p>
            <a:r>
              <a:rPr lang="en-US" dirty="0"/>
              <a:t>How did it initially perform? How did critics react? What aspects did critics praise? What aspects did critics condemn?</a:t>
            </a:r>
          </a:p>
        </p:txBody>
      </p:sp>
    </p:spTree>
    <p:extLst>
      <p:ext uri="{BB962C8B-B14F-4D97-AF65-F5344CB8AC3E}">
        <p14:creationId xmlns:p14="http://schemas.microsoft.com/office/powerpoint/2010/main" val="28214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dissolve">
                                      <p:cBhvr>
                                        <p:cTn id="16" dur="500"/>
                                        <p:tgtEl>
                                          <p:spTgt spid="3">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dissolve">
                                      <p:cBhvr>
                                        <p:cTn id="19" dur="500"/>
                                        <p:tgtEl>
                                          <p:spTgt spid="3">
                                            <p:txEl>
                                              <p:pRg st="7" end="7"/>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64F7-6A34-274E-A8D9-4D8329C82A9B}"/>
              </a:ext>
            </a:extLst>
          </p:cNvPr>
          <p:cNvSpPr>
            <a:spLocks noGrp="1"/>
          </p:cNvSpPr>
          <p:nvPr>
            <p:ph type="title"/>
          </p:nvPr>
        </p:nvSpPr>
        <p:spPr/>
        <p:txBody>
          <a:bodyPr/>
          <a:lstStyle/>
          <a:p>
            <a:r>
              <a:rPr lang="en-US" dirty="0"/>
              <a:t>Writers strongly preferred Questions</a:t>
            </a:r>
          </a:p>
        </p:txBody>
      </p:sp>
      <p:pic>
        <p:nvPicPr>
          <p:cNvPr id="9" name="Content Placeholder 8">
            <a:extLst>
              <a:ext uri="{FF2B5EF4-FFF2-40B4-BE49-F238E27FC236}">
                <a16:creationId xmlns:a16="http://schemas.microsoft.com/office/drawing/2014/main" id="{EBFA26E3-E109-7F46-B598-6717EECEED8E}"/>
              </a:ext>
            </a:extLst>
          </p:cNvPr>
          <p:cNvPicPr>
            <a:picLocks noGrp="1" noChangeAspect="1"/>
          </p:cNvPicPr>
          <p:nvPr>
            <p:ph sz="half" idx="1"/>
          </p:nvPr>
        </p:nvPicPr>
        <p:blipFill>
          <a:blip r:embed="rId2"/>
          <a:stretch>
            <a:fillRect/>
          </a:stretch>
        </p:blipFill>
        <p:spPr>
          <a:xfrm>
            <a:off x="7582059" y="2799070"/>
            <a:ext cx="4540033" cy="2270017"/>
          </a:xfrm>
        </p:spPr>
      </p:pic>
      <p:sp>
        <p:nvSpPr>
          <p:cNvPr id="7" name="Slide Number Placeholder 6">
            <a:extLst>
              <a:ext uri="{FF2B5EF4-FFF2-40B4-BE49-F238E27FC236}">
                <a16:creationId xmlns:a16="http://schemas.microsoft.com/office/drawing/2014/main" id="{1A196E01-2881-E346-8591-BF4A6D87C944}"/>
              </a:ext>
            </a:extLst>
          </p:cNvPr>
          <p:cNvSpPr>
            <a:spLocks noGrp="1"/>
          </p:cNvSpPr>
          <p:nvPr>
            <p:ph type="sldNum" sz="quarter" idx="12"/>
          </p:nvPr>
        </p:nvSpPr>
        <p:spPr/>
        <p:txBody>
          <a:bodyPr/>
          <a:lstStyle/>
          <a:p>
            <a:fld id="{483E64C8-9FD0-3D49-B6FB-B8BC3DED4072}" type="slidenum">
              <a:rPr lang="en-US" smtClean="0"/>
              <a:t>57</a:t>
            </a:fld>
            <a:endParaRPr lang="en-US"/>
          </a:p>
        </p:txBody>
      </p:sp>
      <p:pic>
        <p:nvPicPr>
          <p:cNvPr id="6" name="Content Placeholder 9">
            <a:extLst>
              <a:ext uri="{FF2B5EF4-FFF2-40B4-BE49-F238E27FC236}">
                <a16:creationId xmlns:a16="http://schemas.microsoft.com/office/drawing/2014/main" id="{CEA51B68-81B8-DC46-91F7-760CCD388332}"/>
              </a:ext>
            </a:extLst>
          </p:cNvPr>
          <p:cNvPicPr>
            <a:picLocks noGrp="1" noChangeAspect="1"/>
          </p:cNvPicPr>
          <p:nvPr>
            <p:ph sz="half" idx="2"/>
          </p:nvPr>
        </p:nvPicPr>
        <p:blipFill>
          <a:blip r:embed="rId3"/>
          <a:stretch>
            <a:fillRect/>
          </a:stretch>
        </p:blipFill>
        <p:spPr>
          <a:xfrm>
            <a:off x="-79506" y="2345721"/>
            <a:ext cx="7415866" cy="3707933"/>
          </a:xfrm>
        </p:spPr>
      </p:pic>
      <p:sp>
        <p:nvSpPr>
          <p:cNvPr id="4" name="TextBox 3">
            <a:extLst>
              <a:ext uri="{FF2B5EF4-FFF2-40B4-BE49-F238E27FC236}">
                <a16:creationId xmlns:a16="http://schemas.microsoft.com/office/drawing/2014/main" id="{44992314-07A6-234D-B887-67557B7A9AA5}"/>
              </a:ext>
            </a:extLst>
          </p:cNvPr>
          <p:cNvSpPr txBox="1"/>
          <p:nvPr/>
        </p:nvSpPr>
        <p:spPr>
          <a:xfrm>
            <a:off x="0" y="1976389"/>
            <a:ext cx="5067285" cy="369332"/>
          </a:xfrm>
          <a:prstGeom prst="rect">
            <a:avLst/>
          </a:prstGeom>
          <a:noFill/>
        </p:spPr>
        <p:txBody>
          <a:bodyPr wrap="none" rtlCol="0">
            <a:spAutoFit/>
          </a:bodyPr>
          <a:lstStyle/>
          <a:p>
            <a:r>
              <a:rPr lang="en-US" dirty="0"/>
              <a:t>While writing, more of the Questions were relevant.</a:t>
            </a:r>
          </a:p>
        </p:txBody>
      </p:sp>
      <p:sp>
        <p:nvSpPr>
          <p:cNvPr id="8" name="TextBox 7">
            <a:extLst>
              <a:ext uri="{FF2B5EF4-FFF2-40B4-BE49-F238E27FC236}">
                <a16:creationId xmlns:a16="http://schemas.microsoft.com/office/drawing/2014/main" id="{2373B711-DA0A-8243-BD4B-44056CC572ED}"/>
              </a:ext>
            </a:extLst>
          </p:cNvPr>
          <p:cNvSpPr txBox="1"/>
          <p:nvPr/>
        </p:nvSpPr>
        <p:spPr>
          <a:xfrm>
            <a:off x="7738145" y="2022555"/>
            <a:ext cx="4370664" cy="646331"/>
          </a:xfrm>
          <a:prstGeom prst="rect">
            <a:avLst/>
          </a:prstGeom>
          <a:noFill/>
        </p:spPr>
        <p:txBody>
          <a:bodyPr wrap="square" rtlCol="0">
            <a:spAutoFit/>
          </a:bodyPr>
          <a:lstStyle/>
          <a:p>
            <a:r>
              <a:rPr lang="en-US" dirty="0"/>
              <a:t>After writing, writers subjectively favored Questions</a:t>
            </a:r>
          </a:p>
        </p:txBody>
      </p:sp>
    </p:spTree>
    <p:extLst>
      <p:ext uri="{BB962C8B-B14F-4D97-AF65-F5344CB8AC3E}">
        <p14:creationId xmlns:p14="http://schemas.microsoft.com/office/powerpoint/2010/main" val="31418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4EFB4-A46C-2143-A966-90C671581418}"/>
              </a:ext>
            </a:extLst>
          </p:cNvPr>
          <p:cNvSpPr>
            <a:spLocks noGrp="1"/>
          </p:cNvSpPr>
          <p:nvPr>
            <p:ph type="title"/>
          </p:nvPr>
        </p:nvSpPr>
        <p:spPr>
          <a:xfrm>
            <a:off x="838200" y="365125"/>
            <a:ext cx="10515600" cy="1325563"/>
          </a:xfrm>
        </p:spPr>
        <p:txBody>
          <a:bodyPr>
            <a:normAutofit/>
          </a:bodyPr>
          <a:lstStyle/>
          <a:p>
            <a:r>
              <a:rPr lang="en-US" dirty="0"/>
              <a:t>Could writing feel more like conversation?</a:t>
            </a:r>
          </a:p>
        </p:txBody>
      </p:sp>
      <p:sp>
        <p:nvSpPr>
          <p:cNvPr id="4" name="Slide Number Placeholder 3">
            <a:extLst>
              <a:ext uri="{FF2B5EF4-FFF2-40B4-BE49-F238E27FC236}">
                <a16:creationId xmlns:a16="http://schemas.microsoft.com/office/drawing/2014/main" id="{07308D8B-AA29-D743-8361-B234743E8C51}"/>
              </a:ext>
            </a:extLst>
          </p:cNvPr>
          <p:cNvSpPr>
            <a:spLocks noGrp="1"/>
          </p:cNvSpPr>
          <p:nvPr>
            <p:ph type="sldNum" sz="quarter" idx="12"/>
          </p:nvPr>
        </p:nvSpPr>
        <p:spPr>
          <a:xfrm>
            <a:off x="8610600" y="6356350"/>
            <a:ext cx="2743200" cy="365125"/>
          </a:xfrm>
        </p:spPr>
        <p:txBody>
          <a:bodyPr>
            <a:normAutofit/>
          </a:bodyPr>
          <a:lstStyle/>
          <a:p>
            <a:pPr>
              <a:spcAft>
                <a:spcPts val="600"/>
              </a:spcAft>
            </a:pPr>
            <a:fld id="{483E64C8-9FD0-3D49-B6FB-B8BC3DED4072}" type="slidenum">
              <a:rPr lang="en-US" smtClean="0"/>
              <a:pPr>
                <a:spcAft>
                  <a:spcPts val="600"/>
                </a:spcAft>
              </a:pPr>
              <a:t>58</a:t>
            </a:fld>
            <a:endParaRPr lang="en-US"/>
          </a:p>
        </p:txBody>
      </p:sp>
      <p:graphicFrame>
        <p:nvGraphicFramePr>
          <p:cNvPr id="8" name="Content Placeholder 5">
            <a:extLst>
              <a:ext uri="{FF2B5EF4-FFF2-40B4-BE49-F238E27FC236}">
                <a16:creationId xmlns:a16="http://schemas.microsoft.com/office/drawing/2014/main" id="{4133FB05-468C-427A-BA84-E2FDEF902AF0}"/>
              </a:ext>
            </a:extLst>
          </p:cNvPr>
          <p:cNvGraphicFramePr>
            <a:graphicFrameLocks noGrp="1"/>
          </p:cNvGraphicFramePr>
          <p:nvPr>
            <p:ph idx="1"/>
            <p:extLst>
              <p:ext uri="{D42A27DB-BD31-4B8C-83A1-F6EECF244321}">
                <p14:modId xmlns:p14="http://schemas.microsoft.com/office/powerpoint/2010/main" val="1286143641"/>
              </p:ext>
            </p:extLst>
          </p:nvPr>
        </p:nvGraphicFramePr>
        <p:xfrm>
          <a:off x="838200" y="10279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896655A-6A3C-6849-B1DA-144595B119AC}"/>
              </a:ext>
            </a:extLst>
          </p:cNvPr>
          <p:cNvSpPr/>
          <p:nvPr/>
        </p:nvSpPr>
        <p:spPr>
          <a:xfrm>
            <a:off x="533400" y="4887863"/>
            <a:ext cx="9905143" cy="1477328"/>
          </a:xfrm>
          <a:prstGeom prst="rect">
            <a:avLst/>
          </a:prstGeom>
        </p:spPr>
        <p:txBody>
          <a:bodyPr wrap="square">
            <a:spAutoFit/>
          </a:bodyPr>
          <a:lstStyle/>
          <a:p>
            <a:r>
              <a:rPr lang="en-US" dirty="0"/>
              <a:t>Question generation can be</a:t>
            </a:r>
          </a:p>
          <a:p>
            <a:pPr lvl="1"/>
            <a:r>
              <a:rPr lang="en-US" dirty="0"/>
              <a:t>more </a:t>
            </a:r>
            <a:r>
              <a:rPr lang="en-US" b="1" dirty="0"/>
              <a:t>forgiving</a:t>
            </a:r>
            <a:r>
              <a:rPr lang="en-US" dirty="0"/>
              <a:t> of error than next-word prediction</a:t>
            </a:r>
          </a:p>
          <a:p>
            <a:pPr lvl="1"/>
            <a:r>
              <a:rPr lang="en-US" b="1" dirty="0"/>
              <a:t>natural, </a:t>
            </a:r>
            <a:r>
              <a:rPr lang="en-US" dirty="0"/>
              <a:t>like getting interviewed</a:t>
            </a:r>
          </a:p>
          <a:p>
            <a:endParaRPr lang="en-US" dirty="0"/>
          </a:p>
          <a:p>
            <a:r>
              <a:rPr lang="en-US" dirty="0"/>
              <a:t>Question-</a:t>
            </a:r>
            <a:r>
              <a:rPr lang="en-US" b="1" dirty="0"/>
              <a:t>asking</a:t>
            </a:r>
            <a:r>
              <a:rPr lang="en-US" dirty="0"/>
              <a:t> is a ripe opportunity for intelligent systems</a:t>
            </a:r>
          </a:p>
        </p:txBody>
      </p:sp>
    </p:spTree>
    <p:extLst>
      <p:ext uri="{BB962C8B-B14F-4D97-AF65-F5344CB8AC3E}">
        <p14:creationId xmlns:p14="http://schemas.microsoft.com/office/powerpoint/2010/main" val="527485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A62E-A34F-BE40-B13C-A310B9E76030}"/>
              </a:ext>
            </a:extLst>
          </p:cNvPr>
          <p:cNvSpPr>
            <a:spLocks noGrp="1"/>
          </p:cNvSpPr>
          <p:nvPr>
            <p:ph type="title"/>
          </p:nvPr>
        </p:nvSpPr>
        <p:spPr/>
        <p:txBody>
          <a:bodyPr/>
          <a:lstStyle/>
          <a:p>
            <a:r>
              <a:rPr lang="en-US" dirty="0"/>
              <a:t>Goal: writer stays in control, system helps</a:t>
            </a:r>
          </a:p>
        </p:txBody>
      </p:sp>
      <p:sp>
        <p:nvSpPr>
          <p:cNvPr id="3" name="Content Placeholder 2">
            <a:extLst>
              <a:ext uri="{FF2B5EF4-FFF2-40B4-BE49-F238E27FC236}">
                <a16:creationId xmlns:a16="http://schemas.microsoft.com/office/drawing/2014/main" id="{0C242123-FD51-FE42-B2E3-C80177C193CE}"/>
              </a:ext>
            </a:extLst>
          </p:cNvPr>
          <p:cNvSpPr>
            <a:spLocks noGrp="1"/>
          </p:cNvSpPr>
          <p:nvPr>
            <p:ph idx="1"/>
          </p:nvPr>
        </p:nvSpPr>
        <p:spPr/>
        <p:txBody>
          <a:bodyPr/>
          <a:lstStyle/>
          <a:p>
            <a:r>
              <a:rPr lang="en-US" dirty="0">
                <a:solidFill>
                  <a:schemeClr val="bg1">
                    <a:lumMod val="50000"/>
                  </a:schemeClr>
                </a:solidFill>
              </a:rPr>
              <a:t>Drafting stage</a:t>
            </a:r>
          </a:p>
          <a:p>
            <a:pPr lvl="1"/>
            <a:r>
              <a:rPr lang="en-US" dirty="0">
                <a:solidFill>
                  <a:schemeClr val="bg1">
                    <a:lumMod val="50000"/>
                  </a:schemeClr>
                </a:solidFill>
              </a:rPr>
              <a:t>Conventional approach: </a:t>
            </a:r>
            <a:r>
              <a:rPr lang="en-US" b="1" dirty="0">
                <a:solidFill>
                  <a:schemeClr val="bg1">
                    <a:lumMod val="50000"/>
                  </a:schemeClr>
                </a:solidFill>
              </a:rPr>
              <a:t>generate “inspirational” examples</a:t>
            </a:r>
          </a:p>
          <a:p>
            <a:pPr lvl="1"/>
            <a:r>
              <a:rPr lang="en-US" dirty="0">
                <a:solidFill>
                  <a:schemeClr val="bg1">
                    <a:lumMod val="50000"/>
                  </a:schemeClr>
                </a:solidFill>
              </a:rPr>
              <a:t>Our approach: </a:t>
            </a:r>
            <a:r>
              <a:rPr lang="en-US" b="1" dirty="0">
                <a:solidFill>
                  <a:schemeClr val="bg1">
                    <a:lumMod val="50000"/>
                  </a:schemeClr>
                </a:solidFill>
              </a:rPr>
              <a:t>ask questions</a:t>
            </a:r>
            <a:endParaRPr lang="en-US" dirty="0">
              <a:solidFill>
                <a:schemeClr val="bg1">
                  <a:lumMod val="50000"/>
                </a:schemeClr>
              </a:solidFill>
            </a:endParaRPr>
          </a:p>
          <a:p>
            <a:r>
              <a:rPr lang="en-US" dirty="0"/>
              <a:t>Editing stage</a:t>
            </a:r>
          </a:p>
          <a:p>
            <a:pPr lvl="1"/>
            <a:r>
              <a:rPr lang="en-US" dirty="0">
                <a:solidFill>
                  <a:schemeClr val="bg1">
                    <a:lumMod val="50000"/>
                  </a:schemeClr>
                </a:solidFill>
              </a:rPr>
              <a:t>Conventional approach: </a:t>
            </a:r>
            <a:r>
              <a:rPr lang="en-US" b="1" dirty="0">
                <a:solidFill>
                  <a:schemeClr val="bg1">
                    <a:lumMod val="50000"/>
                  </a:schemeClr>
                </a:solidFill>
              </a:rPr>
              <a:t>identify and fix errors</a:t>
            </a:r>
            <a:endParaRPr lang="en-US" dirty="0">
              <a:solidFill>
                <a:schemeClr val="bg1">
                  <a:lumMod val="50000"/>
                </a:schemeClr>
              </a:solidFill>
            </a:endParaRPr>
          </a:p>
          <a:p>
            <a:pPr lvl="1"/>
            <a:r>
              <a:rPr lang="en-US" dirty="0"/>
              <a:t>Our approach: </a:t>
            </a:r>
            <a:r>
              <a:rPr lang="en-US" b="1" dirty="0"/>
              <a:t>enable high-level editing</a:t>
            </a:r>
            <a:endParaRPr lang="en-US" dirty="0"/>
          </a:p>
        </p:txBody>
      </p:sp>
    </p:spTree>
    <p:extLst>
      <p:ext uri="{BB962C8B-B14F-4D97-AF65-F5344CB8AC3E}">
        <p14:creationId xmlns:p14="http://schemas.microsoft.com/office/powerpoint/2010/main" val="246034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DBBBB0-D1F8-4C4F-8EA1-39D33539A45B}"/>
              </a:ext>
            </a:extLst>
          </p:cNvPr>
          <p:cNvSpPr>
            <a:spLocks noGrp="1"/>
          </p:cNvSpPr>
          <p:nvPr>
            <p:ph idx="1"/>
          </p:nvPr>
        </p:nvSpPr>
        <p:spPr>
          <a:xfrm>
            <a:off x="838200" y="338328"/>
            <a:ext cx="10515600" cy="6154547"/>
          </a:xfrm>
        </p:spPr>
        <p:txBody>
          <a:bodyPr>
            <a:normAutofit/>
          </a:bodyPr>
          <a:lstStyle/>
          <a:p>
            <a:pPr marL="0" indent="0">
              <a:lnSpc>
                <a:spcPct val="150000"/>
              </a:lnSpc>
              <a:buNone/>
            </a:pPr>
            <a:r>
              <a:rPr lang="en-US" dirty="0"/>
              <a:t>In the beginning was the </a:t>
            </a:r>
            <a:r>
              <a:rPr lang="en-US" b="1" dirty="0"/>
              <a:t>Word</a:t>
            </a:r>
            <a:r>
              <a:rPr lang="en-US" dirty="0"/>
              <a:t>, </a:t>
            </a:r>
            <a:br>
              <a:rPr lang="en-US" dirty="0"/>
            </a:br>
            <a:r>
              <a:rPr lang="en-US" dirty="0"/>
              <a:t>   and the Word was with God, </a:t>
            </a:r>
            <a:br>
              <a:rPr lang="en-US" dirty="0"/>
            </a:br>
            <a:r>
              <a:rPr lang="en-US" dirty="0"/>
              <a:t>       and the Word was God.</a:t>
            </a:r>
            <a:br>
              <a:rPr lang="en-US" dirty="0"/>
            </a:br>
            <a:r>
              <a:rPr lang="en-US" dirty="0"/>
              <a:t>He was with God in the beginning.</a:t>
            </a:r>
            <a:br>
              <a:rPr lang="en-US" dirty="0"/>
            </a:br>
            <a:r>
              <a:rPr lang="en-US" dirty="0"/>
              <a:t>Through him all things were made;</a:t>
            </a:r>
            <a:br>
              <a:rPr lang="en-US" dirty="0"/>
            </a:br>
            <a:r>
              <a:rPr lang="en-US" dirty="0"/>
              <a:t>    without him nothing was made that has been made.</a:t>
            </a:r>
            <a:br>
              <a:rPr lang="en-US" dirty="0"/>
            </a:br>
            <a:r>
              <a:rPr lang="en-US" dirty="0"/>
              <a:t>In him was life,</a:t>
            </a:r>
            <a:br>
              <a:rPr lang="en-US" dirty="0"/>
            </a:br>
            <a:r>
              <a:rPr lang="en-US" dirty="0"/>
              <a:t>  and that life was the light of all mankind. </a:t>
            </a:r>
          </a:p>
          <a:p>
            <a:pPr marL="0" indent="0" algn="r">
              <a:lnSpc>
                <a:spcPct val="150000"/>
              </a:lnSpc>
              <a:buNone/>
            </a:pPr>
            <a:r>
              <a:rPr lang="en-US" dirty="0"/>
              <a:t>John 1 (NIV)</a:t>
            </a:r>
          </a:p>
        </p:txBody>
      </p:sp>
    </p:spTree>
    <p:extLst>
      <p:ext uri="{BB962C8B-B14F-4D97-AF65-F5344CB8AC3E}">
        <p14:creationId xmlns:p14="http://schemas.microsoft.com/office/powerpoint/2010/main" val="3834985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1AEE-FA64-BC4D-B234-09258B841E69}"/>
              </a:ext>
            </a:extLst>
          </p:cNvPr>
          <p:cNvSpPr>
            <a:spLocks noGrp="1"/>
          </p:cNvSpPr>
          <p:nvPr>
            <p:ph type="title"/>
          </p:nvPr>
        </p:nvSpPr>
        <p:spPr/>
        <p:txBody>
          <a:bodyPr/>
          <a:lstStyle/>
          <a:p>
            <a:r>
              <a:rPr lang="en-US" dirty="0"/>
              <a:t>Exploring alternative wordings is difficult</a:t>
            </a:r>
          </a:p>
        </p:txBody>
      </p:sp>
      <p:sp>
        <p:nvSpPr>
          <p:cNvPr id="3" name="Content Placeholder 2">
            <a:extLst>
              <a:ext uri="{FF2B5EF4-FFF2-40B4-BE49-F238E27FC236}">
                <a16:creationId xmlns:a16="http://schemas.microsoft.com/office/drawing/2014/main" id="{A7B0840F-0BC3-5C4C-AB10-8AFAE981C34C}"/>
              </a:ext>
            </a:extLst>
          </p:cNvPr>
          <p:cNvSpPr>
            <a:spLocks noGrp="1"/>
          </p:cNvSpPr>
          <p:nvPr>
            <p:ph idx="1"/>
          </p:nvPr>
        </p:nvSpPr>
        <p:spPr/>
        <p:txBody>
          <a:bodyPr>
            <a:normAutofit/>
          </a:bodyPr>
          <a:lstStyle/>
          <a:p>
            <a:r>
              <a:rPr lang="en-US" b="1" dirty="0"/>
              <a:t>Cognitive</a:t>
            </a:r>
            <a:r>
              <a:rPr lang="en-US" dirty="0"/>
              <a:t>: fixation on what’s already written</a:t>
            </a:r>
          </a:p>
          <a:p>
            <a:r>
              <a:rPr lang="en-US" b="1" dirty="0"/>
              <a:t>Mechanical</a:t>
            </a:r>
            <a:r>
              <a:rPr lang="en-US" dirty="0"/>
              <a:t>: non-local edits</a:t>
            </a:r>
          </a:p>
          <a:p>
            <a:pPr lvl="1"/>
            <a:r>
              <a:rPr lang="en-US" b="1" dirty="0"/>
              <a:t>tedious</a:t>
            </a:r>
            <a:r>
              <a:rPr lang="en-US" dirty="0"/>
              <a:t>: cut/paste, retype, cursor navigation within a sentence</a:t>
            </a:r>
          </a:p>
          <a:p>
            <a:pPr lvl="1"/>
            <a:r>
              <a:rPr lang="en-US" b="1" dirty="0"/>
              <a:t>error-prone</a:t>
            </a:r>
            <a:r>
              <a:rPr lang="en-US" dirty="0"/>
              <a:t>: forgetting updates</a:t>
            </a:r>
          </a:p>
          <a:p>
            <a:endParaRPr lang="en-US" dirty="0"/>
          </a:p>
          <a:p>
            <a:r>
              <a:rPr lang="en-US" dirty="0"/>
              <a:t>Goal: easy to </a:t>
            </a:r>
            <a:r>
              <a:rPr lang="en-US" b="1" dirty="0"/>
              <a:t>explore alternative wordings</a:t>
            </a:r>
            <a:r>
              <a:rPr lang="en-US" dirty="0"/>
              <a:t> of a sentence</a:t>
            </a:r>
          </a:p>
          <a:p>
            <a:r>
              <a:rPr lang="en-US" dirty="0"/>
              <a:t>Co-creative interaction: once writer selects a sentence…</a:t>
            </a:r>
          </a:p>
          <a:p>
            <a:pPr marL="914400" lvl="1" indent="-457200">
              <a:buFont typeface="+mj-lt"/>
              <a:buAutoNum type="arabicPeriod"/>
            </a:pPr>
            <a:r>
              <a:rPr lang="en-US" dirty="0"/>
              <a:t>system recommends alternative wordings</a:t>
            </a:r>
          </a:p>
          <a:p>
            <a:pPr marL="914400" lvl="1" indent="-457200">
              <a:buFont typeface="+mj-lt"/>
              <a:buAutoNum type="arabicPeriod"/>
            </a:pPr>
            <a:r>
              <a:rPr lang="en-US" dirty="0"/>
              <a:t>writer refines by semantic editing operations</a:t>
            </a:r>
          </a:p>
        </p:txBody>
      </p:sp>
    </p:spTree>
    <p:extLst>
      <p:ext uri="{BB962C8B-B14F-4D97-AF65-F5344CB8AC3E}">
        <p14:creationId xmlns:p14="http://schemas.microsoft.com/office/powerpoint/2010/main" val="2772460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D4A4-42F5-694F-8C0B-E798E6FB8BEF}"/>
              </a:ext>
            </a:extLst>
          </p:cNvPr>
          <p:cNvSpPr>
            <a:spLocks noGrp="1"/>
          </p:cNvSpPr>
          <p:nvPr>
            <p:ph type="title"/>
          </p:nvPr>
        </p:nvSpPr>
        <p:spPr/>
        <p:txBody>
          <a:bodyPr>
            <a:normAutofit/>
          </a:bodyPr>
          <a:lstStyle/>
          <a:p>
            <a:r>
              <a:rPr lang="en-US" dirty="0"/>
              <a:t>System recommends high-quality diverse paraphrases</a:t>
            </a:r>
          </a:p>
        </p:txBody>
      </p:sp>
      <p:sp>
        <p:nvSpPr>
          <p:cNvPr id="3" name="Content Placeholder 2">
            <a:extLst>
              <a:ext uri="{FF2B5EF4-FFF2-40B4-BE49-F238E27FC236}">
                <a16:creationId xmlns:a16="http://schemas.microsoft.com/office/drawing/2014/main" id="{CACF5515-C0AC-1942-9C22-52DF02935FDD}"/>
              </a:ext>
            </a:extLst>
          </p:cNvPr>
          <p:cNvSpPr>
            <a:spLocks noGrp="1"/>
          </p:cNvSpPr>
          <p:nvPr>
            <p:ph idx="1"/>
          </p:nvPr>
        </p:nvSpPr>
        <p:spPr/>
        <p:txBody>
          <a:bodyPr/>
          <a:lstStyle/>
          <a:p>
            <a:endParaRPr lang="en-US" dirty="0"/>
          </a:p>
          <a:p>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5E2E25B3-2EAE-3948-A9DC-6FC1873A0798}"/>
              </a:ext>
            </a:extLst>
          </p:cNvPr>
          <p:cNvPicPr>
            <a:picLocks noChangeAspect="1"/>
          </p:cNvPicPr>
          <p:nvPr/>
        </p:nvPicPr>
        <p:blipFill>
          <a:blip r:embed="rId3"/>
          <a:stretch>
            <a:fillRect/>
          </a:stretch>
        </p:blipFill>
        <p:spPr>
          <a:xfrm>
            <a:off x="0" y="2542875"/>
            <a:ext cx="12192000" cy="2441722"/>
          </a:xfrm>
          <a:prstGeom prst="rect">
            <a:avLst/>
          </a:prstGeom>
        </p:spPr>
      </p:pic>
    </p:spTree>
    <p:extLst>
      <p:ext uri="{BB962C8B-B14F-4D97-AF65-F5344CB8AC3E}">
        <p14:creationId xmlns:p14="http://schemas.microsoft.com/office/powerpoint/2010/main" val="319921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0605-21B2-294D-A092-6F25A16EC8F5}"/>
              </a:ext>
            </a:extLst>
          </p:cNvPr>
          <p:cNvSpPr>
            <a:spLocks noGrp="1"/>
          </p:cNvSpPr>
          <p:nvPr>
            <p:ph type="title"/>
          </p:nvPr>
        </p:nvSpPr>
        <p:spPr/>
        <p:txBody>
          <a:bodyPr>
            <a:normAutofit/>
          </a:bodyPr>
          <a:lstStyle/>
          <a:p>
            <a:r>
              <a:rPr lang="en-US" dirty="0"/>
              <a:t>Writer refines by semantic edits</a:t>
            </a:r>
          </a:p>
        </p:txBody>
      </p:sp>
      <p:sp>
        <p:nvSpPr>
          <p:cNvPr id="3" name="Content Placeholder 2">
            <a:extLst>
              <a:ext uri="{FF2B5EF4-FFF2-40B4-BE49-F238E27FC236}">
                <a16:creationId xmlns:a16="http://schemas.microsoft.com/office/drawing/2014/main" id="{B5D3850F-C2CD-214A-9F57-285CDEAA9875}"/>
              </a:ext>
            </a:extLst>
          </p:cNvPr>
          <p:cNvSpPr>
            <a:spLocks noGrp="1"/>
          </p:cNvSpPr>
          <p:nvPr>
            <p:ph idx="1"/>
          </p:nvPr>
        </p:nvSpPr>
        <p:spPr/>
        <p:txBody>
          <a:bodyPr/>
          <a:lstStyle/>
          <a:p>
            <a:pPr marL="0" indent="0">
              <a:buNone/>
            </a:pPr>
            <a:r>
              <a:rPr lang="en-US" dirty="0"/>
              <a:t>e.g., drag and drop phrases</a:t>
            </a:r>
          </a:p>
        </p:txBody>
      </p:sp>
      <p:grpSp>
        <p:nvGrpSpPr>
          <p:cNvPr id="4" name="final">
            <a:extLst>
              <a:ext uri="{FF2B5EF4-FFF2-40B4-BE49-F238E27FC236}">
                <a16:creationId xmlns:a16="http://schemas.microsoft.com/office/drawing/2014/main" id="{D2130B95-4227-EF43-A8F4-7EDF629662F1}"/>
              </a:ext>
            </a:extLst>
          </p:cNvPr>
          <p:cNvGrpSpPr/>
          <p:nvPr/>
        </p:nvGrpSpPr>
        <p:grpSpPr>
          <a:xfrm>
            <a:off x="1938861" y="4872137"/>
            <a:ext cx="8814488" cy="369332"/>
            <a:chOff x="1688756" y="3059668"/>
            <a:chExt cx="8814488" cy="369332"/>
          </a:xfrm>
        </p:grpSpPr>
        <p:sp>
          <p:nvSpPr>
            <p:cNvPr id="5" name="selection">
              <a:extLst>
                <a:ext uri="{FF2B5EF4-FFF2-40B4-BE49-F238E27FC236}">
                  <a16:creationId xmlns:a16="http://schemas.microsoft.com/office/drawing/2014/main" id="{EA9603BF-E309-684E-B2F3-B2C176AC3A68}"/>
                </a:ext>
              </a:extLst>
            </p:cNvPr>
            <p:cNvSpPr/>
            <p:nvPr/>
          </p:nvSpPr>
          <p:spPr>
            <a:xfrm>
              <a:off x="6213565" y="3059668"/>
              <a:ext cx="1006868" cy="369332"/>
            </a:xfrm>
            <a:prstGeom prst="round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final">
              <a:extLst>
                <a:ext uri="{FF2B5EF4-FFF2-40B4-BE49-F238E27FC236}">
                  <a16:creationId xmlns:a16="http://schemas.microsoft.com/office/drawing/2014/main" id="{F8D8BCD6-2004-E944-8811-A026871F7603}"/>
                </a:ext>
              </a:extLst>
            </p:cNvPr>
            <p:cNvSpPr/>
            <p:nvPr/>
          </p:nvSpPr>
          <p:spPr>
            <a:xfrm>
              <a:off x="1688756" y="3059668"/>
              <a:ext cx="8814488" cy="369332"/>
            </a:xfrm>
            <a:prstGeom prst="rect">
              <a:avLst/>
            </a:prstGeom>
          </p:spPr>
          <p:txBody>
            <a:bodyPr wrap="square">
              <a:spAutoFit/>
            </a:bodyPr>
            <a:lstStyle/>
            <a:p>
              <a:r>
                <a:rPr lang="en-US" dirty="0"/>
                <a:t>It was earlier demonstrated by researchers that high stress can </a:t>
              </a:r>
              <a:r>
                <a:rPr lang="en-US" dirty="0">
                  <a:solidFill>
                    <a:schemeClr val="accent6">
                      <a:lumMod val="75000"/>
                    </a:schemeClr>
                  </a:solidFill>
                </a:rPr>
                <a:t>cause</a:t>
              </a:r>
              <a:r>
                <a:rPr lang="en-US" dirty="0">
                  <a:solidFill>
                    <a:schemeClr val="bg1">
                      <a:lumMod val="75000"/>
                    </a:schemeClr>
                  </a:solidFill>
                </a:rPr>
                <a:t> </a:t>
              </a:r>
              <a:r>
                <a:rPr lang="en-US" dirty="0"/>
                <a:t>heart attacks.</a:t>
              </a:r>
            </a:p>
          </p:txBody>
        </p:sp>
      </p:grpSp>
      <p:grpSp>
        <p:nvGrpSpPr>
          <p:cNvPr id="7" name="in-process">
            <a:extLst>
              <a:ext uri="{FF2B5EF4-FFF2-40B4-BE49-F238E27FC236}">
                <a16:creationId xmlns:a16="http://schemas.microsoft.com/office/drawing/2014/main" id="{691705BD-DBEB-AF42-80EF-F7B3740030AA}"/>
              </a:ext>
            </a:extLst>
          </p:cNvPr>
          <p:cNvGrpSpPr/>
          <p:nvPr/>
        </p:nvGrpSpPr>
        <p:grpSpPr>
          <a:xfrm>
            <a:off x="2539312" y="4069415"/>
            <a:ext cx="8814488" cy="712978"/>
            <a:chOff x="2171642" y="2346690"/>
            <a:chExt cx="8814488" cy="712978"/>
          </a:xfrm>
        </p:grpSpPr>
        <p:sp>
          <p:nvSpPr>
            <p:cNvPr id="8" name="selection">
              <a:extLst>
                <a:ext uri="{FF2B5EF4-FFF2-40B4-BE49-F238E27FC236}">
                  <a16:creationId xmlns:a16="http://schemas.microsoft.com/office/drawing/2014/main" id="{A85DDD97-E754-C748-9CA2-4B2984513FB5}"/>
                </a:ext>
              </a:extLst>
            </p:cNvPr>
            <p:cNvSpPr/>
            <p:nvPr/>
          </p:nvSpPr>
          <p:spPr>
            <a:xfrm>
              <a:off x="5997809" y="2346690"/>
              <a:ext cx="1006868" cy="3693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content words">
              <a:extLst>
                <a:ext uri="{FF2B5EF4-FFF2-40B4-BE49-F238E27FC236}">
                  <a16:creationId xmlns:a16="http://schemas.microsoft.com/office/drawing/2014/main" id="{99BA9769-54C9-6646-B9BF-99FAA28E3A2E}"/>
                </a:ext>
              </a:extLst>
            </p:cNvPr>
            <p:cNvSpPr/>
            <p:nvPr/>
          </p:nvSpPr>
          <p:spPr>
            <a:xfrm>
              <a:off x="2171642" y="2369269"/>
              <a:ext cx="8814488" cy="369332"/>
            </a:xfrm>
            <a:prstGeom prst="rect">
              <a:avLst/>
            </a:prstGeom>
          </p:spPr>
          <p:txBody>
            <a:bodyPr wrap="square">
              <a:spAutoFit/>
            </a:bodyPr>
            <a:lstStyle/>
            <a:p>
              <a:r>
                <a:rPr lang="en-US" dirty="0"/>
                <a:t>earlier demonstrated </a:t>
              </a:r>
              <a:r>
                <a:rPr lang="en-US" dirty="0">
                  <a:solidFill>
                    <a:schemeClr val="bg1">
                      <a:lumMod val="75000"/>
                    </a:schemeClr>
                  </a:solidFill>
                </a:rPr>
                <a:t>    </a:t>
              </a:r>
              <a:r>
                <a:rPr lang="en-US" dirty="0"/>
                <a:t> researchers       high stress</a:t>
              </a:r>
              <a:r>
                <a:rPr lang="en-US" dirty="0">
                  <a:solidFill>
                    <a:schemeClr val="bg1">
                      <a:lumMod val="75000"/>
                    </a:schemeClr>
                  </a:solidFill>
                </a:rPr>
                <a:t>  </a:t>
              </a:r>
              <a:r>
                <a:rPr lang="en-US" dirty="0"/>
                <a:t>heart attacks </a:t>
              </a:r>
              <a:r>
                <a:rPr lang="en-US" dirty="0">
                  <a:solidFill>
                    <a:schemeClr val="bg1">
                      <a:lumMod val="75000"/>
                    </a:schemeClr>
                  </a:solidFill>
                </a:rPr>
                <a:t>         </a:t>
              </a:r>
              <a:r>
                <a:rPr lang="en-US" dirty="0"/>
                <a:t>caused</a:t>
              </a:r>
            </a:p>
          </p:txBody>
        </p:sp>
        <p:pic>
          <p:nvPicPr>
            <p:cNvPr id="10" name="pointer" descr="Cursor with solid fill">
              <a:extLst>
                <a:ext uri="{FF2B5EF4-FFF2-40B4-BE49-F238E27FC236}">
                  <a16:creationId xmlns:a16="http://schemas.microsoft.com/office/drawing/2014/main" id="{278D7C60-C03E-BE46-9EB4-A6DB0D6FD1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4807" y="2595031"/>
              <a:ext cx="464637" cy="464637"/>
            </a:xfrm>
            <a:prstGeom prst="rect">
              <a:avLst/>
            </a:prstGeom>
          </p:spPr>
        </p:pic>
      </p:grpSp>
      <p:grpSp>
        <p:nvGrpSpPr>
          <p:cNvPr id="11" name="initial">
            <a:extLst>
              <a:ext uri="{FF2B5EF4-FFF2-40B4-BE49-F238E27FC236}">
                <a16:creationId xmlns:a16="http://schemas.microsoft.com/office/drawing/2014/main" id="{651B1C76-A4D4-8A46-8EA0-1E2E702A0168}"/>
              </a:ext>
            </a:extLst>
          </p:cNvPr>
          <p:cNvGrpSpPr/>
          <p:nvPr/>
        </p:nvGrpSpPr>
        <p:grpSpPr>
          <a:xfrm>
            <a:off x="1938236" y="3314782"/>
            <a:ext cx="8814488" cy="731496"/>
            <a:chOff x="1688756" y="3059668"/>
            <a:chExt cx="8814488" cy="731496"/>
          </a:xfrm>
        </p:grpSpPr>
        <p:sp>
          <p:nvSpPr>
            <p:cNvPr id="12" name="selection">
              <a:extLst>
                <a:ext uri="{FF2B5EF4-FFF2-40B4-BE49-F238E27FC236}">
                  <a16:creationId xmlns:a16="http://schemas.microsoft.com/office/drawing/2014/main" id="{05D0A639-A5B4-CE44-8276-26C4B8B6A8C2}"/>
                </a:ext>
              </a:extLst>
            </p:cNvPr>
            <p:cNvSpPr/>
            <p:nvPr/>
          </p:nvSpPr>
          <p:spPr>
            <a:xfrm>
              <a:off x="9102903" y="3059668"/>
              <a:ext cx="1006868" cy="3693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initial">
              <a:extLst>
                <a:ext uri="{FF2B5EF4-FFF2-40B4-BE49-F238E27FC236}">
                  <a16:creationId xmlns:a16="http://schemas.microsoft.com/office/drawing/2014/main" id="{4C5E80A9-B933-EF4F-99F4-FC449CDD10C2}"/>
                </a:ext>
              </a:extLst>
            </p:cNvPr>
            <p:cNvSpPr/>
            <p:nvPr/>
          </p:nvSpPr>
          <p:spPr>
            <a:xfrm>
              <a:off x="1688756" y="3059668"/>
              <a:ext cx="8814488" cy="369332"/>
            </a:xfrm>
            <a:prstGeom prst="rect">
              <a:avLst/>
            </a:prstGeom>
          </p:spPr>
          <p:txBody>
            <a:bodyPr wrap="square">
              <a:spAutoFit/>
            </a:bodyPr>
            <a:lstStyle/>
            <a:p>
              <a:r>
                <a:rPr lang="en-US" dirty="0">
                  <a:solidFill>
                    <a:schemeClr val="bg1">
                      <a:lumMod val="75000"/>
                    </a:schemeClr>
                  </a:solidFill>
                </a:rPr>
                <a:t>It was </a:t>
              </a:r>
              <a:r>
                <a:rPr lang="en-US" dirty="0"/>
                <a:t>earlier demonstrated </a:t>
              </a:r>
              <a:r>
                <a:rPr lang="en-US" dirty="0">
                  <a:solidFill>
                    <a:schemeClr val="bg1">
                      <a:lumMod val="75000"/>
                    </a:schemeClr>
                  </a:solidFill>
                </a:rPr>
                <a:t>by</a:t>
              </a:r>
              <a:r>
                <a:rPr lang="en-US" dirty="0"/>
                <a:t> researchers </a:t>
              </a:r>
              <a:r>
                <a:rPr lang="en-US" dirty="0">
                  <a:solidFill>
                    <a:schemeClr val="bg1">
                      <a:lumMod val="75000"/>
                    </a:schemeClr>
                  </a:solidFill>
                </a:rPr>
                <a:t>that </a:t>
              </a:r>
              <a:r>
                <a:rPr lang="en-US" dirty="0"/>
                <a:t>heart attacks </a:t>
              </a:r>
              <a:r>
                <a:rPr lang="en-US" dirty="0">
                  <a:solidFill>
                    <a:schemeClr val="bg1">
                      <a:lumMod val="75000"/>
                    </a:schemeClr>
                  </a:solidFill>
                </a:rPr>
                <a:t>can be</a:t>
              </a:r>
              <a:r>
                <a:rPr lang="en-US" dirty="0"/>
                <a:t> caused </a:t>
              </a:r>
              <a:r>
                <a:rPr lang="en-US" dirty="0">
                  <a:solidFill>
                    <a:schemeClr val="bg1">
                      <a:lumMod val="75000"/>
                    </a:schemeClr>
                  </a:solidFill>
                </a:rPr>
                <a:t>by</a:t>
              </a:r>
              <a:r>
                <a:rPr lang="en-US" dirty="0"/>
                <a:t> high stress.</a:t>
              </a:r>
            </a:p>
          </p:txBody>
        </p:sp>
        <p:pic>
          <p:nvPicPr>
            <p:cNvPr id="14" name="pointer" descr="Cursor with solid fill">
              <a:extLst>
                <a:ext uri="{FF2B5EF4-FFF2-40B4-BE49-F238E27FC236}">
                  <a16:creationId xmlns:a16="http://schemas.microsoft.com/office/drawing/2014/main" id="{9EBBC429-E61C-8A4C-A5A0-B7C4B6625B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0748" y="3326527"/>
              <a:ext cx="464637" cy="464637"/>
            </a:xfrm>
            <a:prstGeom prst="rect">
              <a:avLst/>
            </a:prstGeom>
          </p:spPr>
        </p:pic>
      </p:grpSp>
      <p:sp>
        <p:nvSpPr>
          <p:cNvPr id="15" name="TextBox 14">
            <a:extLst>
              <a:ext uri="{FF2B5EF4-FFF2-40B4-BE49-F238E27FC236}">
                <a16:creationId xmlns:a16="http://schemas.microsoft.com/office/drawing/2014/main" id="{17FE9573-322D-1240-A7BD-6B1636B52F53}"/>
              </a:ext>
            </a:extLst>
          </p:cNvPr>
          <p:cNvSpPr txBox="1"/>
          <p:nvPr/>
        </p:nvSpPr>
        <p:spPr>
          <a:xfrm>
            <a:off x="1121797" y="3314782"/>
            <a:ext cx="721672" cy="369332"/>
          </a:xfrm>
          <a:prstGeom prst="rect">
            <a:avLst/>
          </a:prstGeom>
          <a:noFill/>
        </p:spPr>
        <p:txBody>
          <a:bodyPr wrap="none" rtlCol="0">
            <a:spAutoFit/>
          </a:bodyPr>
          <a:lstStyle/>
          <a:p>
            <a:r>
              <a:rPr lang="en-US" i="1" dirty="0"/>
              <a:t>select</a:t>
            </a:r>
          </a:p>
        </p:txBody>
      </p:sp>
      <p:sp>
        <p:nvSpPr>
          <p:cNvPr id="16" name="TextBox 15">
            <a:extLst>
              <a:ext uri="{FF2B5EF4-FFF2-40B4-BE49-F238E27FC236}">
                <a16:creationId xmlns:a16="http://schemas.microsoft.com/office/drawing/2014/main" id="{C563F303-57D5-5A46-B29F-C12FEBA6D293}"/>
              </a:ext>
            </a:extLst>
          </p:cNvPr>
          <p:cNvSpPr txBox="1"/>
          <p:nvPr/>
        </p:nvSpPr>
        <p:spPr>
          <a:xfrm>
            <a:off x="1173093" y="4093459"/>
            <a:ext cx="619080" cy="369332"/>
          </a:xfrm>
          <a:prstGeom prst="rect">
            <a:avLst/>
          </a:prstGeom>
          <a:noFill/>
        </p:spPr>
        <p:txBody>
          <a:bodyPr wrap="none" rtlCol="0">
            <a:spAutoFit/>
          </a:bodyPr>
          <a:lstStyle/>
          <a:p>
            <a:r>
              <a:rPr lang="en-US" i="1" dirty="0"/>
              <a:t>drag</a:t>
            </a:r>
          </a:p>
        </p:txBody>
      </p:sp>
      <p:sp>
        <p:nvSpPr>
          <p:cNvPr id="17" name="TextBox 16">
            <a:extLst>
              <a:ext uri="{FF2B5EF4-FFF2-40B4-BE49-F238E27FC236}">
                <a16:creationId xmlns:a16="http://schemas.microsoft.com/office/drawing/2014/main" id="{9E3C890C-A095-B248-A405-17D614B46535}"/>
              </a:ext>
            </a:extLst>
          </p:cNvPr>
          <p:cNvSpPr txBox="1"/>
          <p:nvPr/>
        </p:nvSpPr>
        <p:spPr>
          <a:xfrm>
            <a:off x="1173093" y="4872137"/>
            <a:ext cx="619080" cy="369332"/>
          </a:xfrm>
          <a:prstGeom prst="rect">
            <a:avLst/>
          </a:prstGeom>
          <a:noFill/>
        </p:spPr>
        <p:txBody>
          <a:bodyPr wrap="none" rtlCol="0">
            <a:spAutoFit/>
          </a:bodyPr>
          <a:lstStyle/>
          <a:p>
            <a:r>
              <a:rPr lang="en-US" i="1" dirty="0"/>
              <a:t>drop</a:t>
            </a:r>
          </a:p>
        </p:txBody>
      </p:sp>
      <p:sp>
        <p:nvSpPr>
          <p:cNvPr id="18" name="text initial">
            <a:extLst>
              <a:ext uri="{FF2B5EF4-FFF2-40B4-BE49-F238E27FC236}">
                <a16:creationId xmlns:a16="http://schemas.microsoft.com/office/drawing/2014/main" id="{9B6D0ED6-0151-6E4A-88A5-404BFB84068B}"/>
              </a:ext>
            </a:extLst>
          </p:cNvPr>
          <p:cNvSpPr/>
          <p:nvPr/>
        </p:nvSpPr>
        <p:spPr>
          <a:xfrm>
            <a:off x="1937363" y="2851725"/>
            <a:ext cx="8814488" cy="369332"/>
          </a:xfrm>
          <a:prstGeom prst="rect">
            <a:avLst/>
          </a:prstGeom>
        </p:spPr>
        <p:txBody>
          <a:bodyPr wrap="square">
            <a:spAutoFit/>
          </a:bodyPr>
          <a:lstStyle/>
          <a:p>
            <a:r>
              <a:rPr lang="en-US" dirty="0"/>
              <a:t>It was earlier demonstrated by researchers that heart attacks can be caused by high stress.</a:t>
            </a:r>
          </a:p>
        </p:txBody>
      </p:sp>
      <p:cxnSp>
        <p:nvCxnSpPr>
          <p:cNvPr id="19" name="Straight Connector 18">
            <a:extLst>
              <a:ext uri="{FF2B5EF4-FFF2-40B4-BE49-F238E27FC236}">
                <a16:creationId xmlns:a16="http://schemas.microsoft.com/office/drawing/2014/main" id="{1AED7DBA-786A-8048-988C-5232DEC66757}"/>
              </a:ext>
            </a:extLst>
          </p:cNvPr>
          <p:cNvCxnSpPr>
            <a:cxnSpLocks/>
          </p:cNvCxnSpPr>
          <p:nvPr/>
        </p:nvCxnSpPr>
        <p:spPr>
          <a:xfrm>
            <a:off x="1222320" y="3278061"/>
            <a:ext cx="913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CFCAC0-5175-124E-96C1-A4D4F77368E9}"/>
              </a:ext>
            </a:extLst>
          </p:cNvPr>
          <p:cNvCxnSpPr>
            <a:cxnSpLocks/>
          </p:cNvCxnSpPr>
          <p:nvPr/>
        </p:nvCxnSpPr>
        <p:spPr>
          <a:xfrm>
            <a:off x="1222320" y="4033843"/>
            <a:ext cx="913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BF7FCA-EF3B-E448-B1CD-3DB4424555D4}"/>
              </a:ext>
            </a:extLst>
          </p:cNvPr>
          <p:cNvCxnSpPr>
            <a:cxnSpLocks/>
          </p:cNvCxnSpPr>
          <p:nvPr/>
        </p:nvCxnSpPr>
        <p:spPr>
          <a:xfrm>
            <a:off x="1222320" y="4826945"/>
            <a:ext cx="913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BE9E4826-816A-FE46-9DD2-CB4B9CB115EB}"/>
              </a:ext>
            </a:extLst>
          </p:cNvPr>
          <p:cNvCxnSpPr>
            <a:cxnSpLocks/>
            <a:endCxn id="8" idx="0"/>
          </p:cNvCxnSpPr>
          <p:nvPr/>
        </p:nvCxnSpPr>
        <p:spPr>
          <a:xfrm rot="10800000" flipV="1">
            <a:off x="6868913" y="3684113"/>
            <a:ext cx="2610384" cy="385301"/>
          </a:xfrm>
          <a:prstGeom prst="curvedConnector2">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346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D419-D865-694F-92B9-E1BB0C7F9868}"/>
              </a:ext>
            </a:extLst>
          </p:cNvPr>
          <p:cNvSpPr>
            <a:spLocks noGrp="1"/>
          </p:cNvSpPr>
          <p:nvPr>
            <p:ph type="title"/>
          </p:nvPr>
        </p:nvSpPr>
        <p:spPr/>
        <p:txBody>
          <a:bodyPr/>
          <a:lstStyle/>
          <a:p>
            <a:r>
              <a:rPr lang="en-US" dirty="0"/>
              <a:t>Approach: Paraphrase by round-trip translation</a:t>
            </a:r>
          </a:p>
        </p:txBody>
      </p:sp>
      <p:sp>
        <p:nvSpPr>
          <p:cNvPr id="3" name="Content Placeholder 2">
            <a:extLst>
              <a:ext uri="{FF2B5EF4-FFF2-40B4-BE49-F238E27FC236}">
                <a16:creationId xmlns:a16="http://schemas.microsoft.com/office/drawing/2014/main" id="{79EB38D9-F62D-934E-9FB2-0AC0B0C0C54E}"/>
              </a:ext>
            </a:extLst>
          </p:cNvPr>
          <p:cNvSpPr>
            <a:spLocks noGrp="1"/>
          </p:cNvSpPr>
          <p:nvPr>
            <p:ph idx="1"/>
          </p:nvPr>
        </p:nvSpPr>
        <p:spPr/>
        <p:txBody>
          <a:bodyPr/>
          <a:lstStyle/>
          <a:p>
            <a:r>
              <a:rPr lang="en-US" dirty="0"/>
              <a:t>To </a:t>
            </a:r>
            <a:r>
              <a:rPr lang="en-US" b="1" dirty="0"/>
              <a:t>recommend </a:t>
            </a:r>
            <a:r>
              <a:rPr lang="en-US" b="1" dirty="0" err="1"/>
              <a:t>reorderings</a:t>
            </a:r>
            <a:r>
              <a:rPr lang="en-US" dirty="0"/>
              <a:t>, we vary sentence openings</a:t>
            </a:r>
          </a:p>
          <a:p>
            <a:pPr lvl="1"/>
            <a:r>
              <a:rPr lang="en-US" dirty="0"/>
              <a:t>Identify </a:t>
            </a:r>
            <a:r>
              <a:rPr lang="en-US" b="1" dirty="0"/>
              <a:t>candidate sentence-openers</a:t>
            </a:r>
            <a:r>
              <a:rPr lang="en-US" dirty="0"/>
              <a:t> using heuristics on dependency tree</a:t>
            </a:r>
          </a:p>
          <a:p>
            <a:pPr lvl="1"/>
            <a:r>
              <a:rPr lang="en-US" b="1" dirty="0"/>
              <a:t>Beam-search for completions </a:t>
            </a:r>
            <a:r>
              <a:rPr lang="en-US" dirty="0"/>
              <a:t>of each candidate opener</a:t>
            </a:r>
          </a:p>
          <a:p>
            <a:pPr lvl="1"/>
            <a:r>
              <a:rPr lang="en-US" b="1" dirty="0"/>
              <a:t>Filter bad paraphrases </a:t>
            </a:r>
            <a:r>
              <a:rPr lang="en-US" dirty="0"/>
              <a:t>(e.g., content words dropped)</a:t>
            </a:r>
          </a:p>
          <a:p>
            <a:pPr lvl="1"/>
            <a:r>
              <a:rPr lang="en-US" b="1" dirty="0"/>
              <a:t>Re-rank </a:t>
            </a:r>
            <a:r>
              <a:rPr lang="en-US" dirty="0"/>
              <a:t>by sentence likelihood</a:t>
            </a:r>
          </a:p>
          <a:p>
            <a:r>
              <a:rPr lang="en-US" dirty="0"/>
              <a:t>Interpret reordering </a:t>
            </a:r>
            <a:r>
              <a:rPr lang="en-US" b="1" dirty="0"/>
              <a:t>edits </a:t>
            </a:r>
            <a:r>
              <a:rPr lang="en-US" dirty="0"/>
              <a:t>as partial ordering on words</a:t>
            </a:r>
          </a:p>
          <a:p>
            <a:pPr lvl="1"/>
            <a:r>
              <a:rPr lang="en-US" dirty="0"/>
              <a:t>use constrained beam search (Hu et al. 2019) </a:t>
            </a:r>
            <a:r>
              <a:rPr lang="en-US" dirty="0">
                <a:solidFill>
                  <a:schemeClr val="bg1">
                    <a:lumMod val="50000"/>
                  </a:schemeClr>
                </a:solidFill>
              </a:rPr>
              <a:t>(work in progress)</a:t>
            </a:r>
          </a:p>
          <a:p>
            <a:r>
              <a:rPr lang="en-US" b="1" dirty="0"/>
              <a:t>Other editing operations</a:t>
            </a:r>
            <a:r>
              <a:rPr lang="en-US" dirty="0"/>
              <a:t>: specifying what aspect to emphasize, replacing phrases with synonyms, etc.</a:t>
            </a:r>
            <a:r>
              <a:rPr lang="en-US" dirty="0">
                <a:solidFill>
                  <a:schemeClr val="bg1">
                    <a:lumMod val="50000"/>
                  </a:schemeClr>
                </a:solidFill>
              </a:rPr>
              <a:t> (work in progress)</a:t>
            </a:r>
          </a:p>
        </p:txBody>
      </p:sp>
    </p:spTree>
    <p:extLst>
      <p:ext uri="{BB962C8B-B14F-4D97-AF65-F5344CB8AC3E}">
        <p14:creationId xmlns:p14="http://schemas.microsoft.com/office/powerpoint/2010/main" val="3386907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DF7D-502A-F840-BFB2-62AC08B1A4D9}"/>
              </a:ext>
            </a:extLst>
          </p:cNvPr>
          <p:cNvSpPr>
            <a:spLocks noGrp="1"/>
          </p:cNvSpPr>
          <p:nvPr>
            <p:ph type="title"/>
          </p:nvPr>
        </p:nvSpPr>
        <p:spPr/>
        <p:txBody>
          <a:bodyPr/>
          <a:lstStyle/>
          <a:p>
            <a:r>
              <a:rPr lang="en-US" dirty="0"/>
              <a:t>AI Interviewer</a:t>
            </a:r>
          </a:p>
        </p:txBody>
      </p:sp>
      <p:sp>
        <p:nvSpPr>
          <p:cNvPr id="3" name="Content Placeholder 2">
            <a:extLst>
              <a:ext uri="{FF2B5EF4-FFF2-40B4-BE49-F238E27FC236}">
                <a16:creationId xmlns:a16="http://schemas.microsoft.com/office/drawing/2014/main" id="{5027B446-764D-2944-9FB5-E9F65763E9DD}"/>
              </a:ext>
            </a:extLst>
          </p:cNvPr>
          <p:cNvSpPr>
            <a:spLocks noGrp="1"/>
          </p:cNvSpPr>
          <p:nvPr>
            <p:ph idx="1"/>
          </p:nvPr>
        </p:nvSpPr>
        <p:spPr/>
        <p:txBody>
          <a:bodyPr/>
          <a:lstStyle/>
          <a:p>
            <a:r>
              <a:rPr lang="en-US" dirty="0"/>
              <a:t>A skilled interviewer brings out the best in their guests</a:t>
            </a:r>
          </a:p>
          <a:p>
            <a:r>
              <a:rPr lang="en-US" dirty="0"/>
              <a:t>Could an AI likewise inspire writers?</a:t>
            </a:r>
          </a:p>
          <a:p>
            <a:endParaRPr lang="en-US" dirty="0"/>
          </a:p>
          <a:p>
            <a:pPr marL="0" indent="0">
              <a:buNone/>
            </a:pPr>
            <a:r>
              <a:rPr lang="en-US" dirty="0"/>
              <a:t>CS Senior Project (</a:t>
            </a:r>
            <a:r>
              <a:rPr lang="en-US" dirty="0" err="1"/>
              <a:t>Hyechan</a:t>
            </a:r>
            <a:r>
              <a:rPr lang="en-US" dirty="0"/>
              <a:t> Jun, Ha-Ram Koo, and </a:t>
            </a:r>
            <a:r>
              <a:rPr lang="en-US" dirty="0" err="1"/>
              <a:t>Advait</a:t>
            </a:r>
            <a:r>
              <a:rPr lang="en-US" dirty="0"/>
              <a:t> </a:t>
            </a:r>
            <a:r>
              <a:rPr lang="en-US" dirty="0" err="1"/>
              <a:t>Scaria</a:t>
            </a:r>
            <a:r>
              <a:rPr lang="en-US" dirty="0"/>
              <a:t>)</a:t>
            </a:r>
          </a:p>
          <a:p>
            <a:r>
              <a:rPr lang="en-US" b="1" dirty="0"/>
              <a:t>Dataset</a:t>
            </a:r>
            <a:r>
              <a:rPr lang="en-US" dirty="0"/>
              <a:t>: NPR interview transcripts</a:t>
            </a:r>
          </a:p>
          <a:p>
            <a:r>
              <a:rPr lang="en-US" b="1" dirty="0"/>
              <a:t>Task</a:t>
            </a:r>
            <a:r>
              <a:rPr lang="en-US" dirty="0"/>
              <a:t>: Mimic NPR interviewers</a:t>
            </a:r>
          </a:p>
          <a:p>
            <a:r>
              <a:rPr lang="en-US" b="1" dirty="0"/>
              <a:t>Approach</a:t>
            </a:r>
            <a:r>
              <a:rPr lang="en-US" dirty="0"/>
              <a:t>: “fine-tune” language models to generate host’s utterance given previous guest utterance</a:t>
            </a:r>
          </a:p>
          <a:p>
            <a:pPr lvl="1"/>
            <a:r>
              <a:rPr lang="en-US" dirty="0"/>
              <a:t>Two base models: GPT-3 (</a:t>
            </a:r>
            <a:r>
              <a:rPr lang="en-US" dirty="0" err="1"/>
              <a:t>OpenAI</a:t>
            </a:r>
            <a:r>
              <a:rPr lang="en-US" dirty="0"/>
              <a:t> / Microsoft), BART (Facebook)</a:t>
            </a:r>
          </a:p>
        </p:txBody>
      </p:sp>
    </p:spTree>
    <p:extLst>
      <p:ext uri="{BB962C8B-B14F-4D97-AF65-F5344CB8AC3E}">
        <p14:creationId xmlns:p14="http://schemas.microsoft.com/office/powerpoint/2010/main" val="3801986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5A9166-8606-9E4F-8EC7-2595AF2D15A9}"/>
              </a:ext>
            </a:extLst>
          </p:cNvPr>
          <p:cNvSpPr txBox="1"/>
          <p:nvPr/>
        </p:nvSpPr>
        <p:spPr>
          <a:xfrm>
            <a:off x="591671" y="919723"/>
            <a:ext cx="6096000" cy="1477328"/>
          </a:xfrm>
          <a:prstGeom prst="rect">
            <a:avLst/>
          </a:prstGeom>
          <a:noFill/>
        </p:spPr>
        <p:txBody>
          <a:bodyPr wrap="square">
            <a:spAutoFit/>
          </a:bodyPr>
          <a:lstStyle/>
          <a:p>
            <a:r>
              <a:rPr lang="en-US" sz="1800" b="1" i="0" u="none" strike="noStrike" dirty="0">
                <a:solidFill>
                  <a:srgbClr val="000000"/>
                </a:solidFill>
                <a:effectLst/>
                <a:latin typeface="Arial" panose="020B0604020202020204" pitchFamily="34" charset="0"/>
              </a:rPr>
              <a:t>Guest</a:t>
            </a:r>
          </a:p>
          <a:p>
            <a:r>
              <a:rPr lang="en-US" sz="1800" b="0" i="0" u="none" strike="noStrike" dirty="0">
                <a:solidFill>
                  <a:srgbClr val="000000"/>
                </a:solidFill>
                <a:effectLst/>
                <a:latin typeface="Arial" panose="020B0604020202020204" pitchFamily="34" charset="0"/>
              </a:rPr>
              <a:t>It's not at all unexpected. If anything, investors and some people in the auto industry had been begging </a:t>
            </a:r>
            <a:r>
              <a:rPr lang="en-US" sz="1800" b="0" i="0" u="none" strike="noStrike" dirty="0">
                <a:solidFill>
                  <a:srgbClr val="000000"/>
                </a:solidFill>
                <a:effectLst/>
                <a:highlight>
                  <a:srgbClr val="00FF00"/>
                </a:highlight>
                <a:latin typeface="Arial" panose="020B0604020202020204" pitchFamily="34" charset="0"/>
              </a:rPr>
              <a:t>Ford to make this step</a:t>
            </a:r>
            <a:r>
              <a:rPr lang="en-US" sz="1800" b="0" i="0" u="none" strike="noStrike" dirty="0">
                <a:solidFill>
                  <a:srgbClr val="000000"/>
                </a:solidFill>
                <a:effectLst/>
                <a:latin typeface="Arial" panose="020B0604020202020204" pitchFamily="34" charset="0"/>
              </a:rPr>
              <a:t>. General Motors Corp. earlier this year did something quite similar. […]</a:t>
            </a:r>
          </a:p>
        </p:txBody>
      </p:sp>
      <p:sp>
        <p:nvSpPr>
          <p:cNvPr id="6" name="TextBox 5">
            <a:extLst>
              <a:ext uri="{FF2B5EF4-FFF2-40B4-BE49-F238E27FC236}">
                <a16:creationId xmlns:a16="http://schemas.microsoft.com/office/drawing/2014/main" id="{E1D2EC2F-E193-904F-BF76-F9850CE2831B}"/>
              </a:ext>
            </a:extLst>
          </p:cNvPr>
          <p:cNvSpPr txBox="1"/>
          <p:nvPr/>
        </p:nvSpPr>
        <p:spPr>
          <a:xfrm>
            <a:off x="484094" y="3196758"/>
            <a:ext cx="4545106" cy="646331"/>
          </a:xfrm>
          <a:prstGeom prst="rect">
            <a:avLst/>
          </a:prstGeom>
          <a:noFill/>
        </p:spPr>
        <p:txBody>
          <a:bodyPr wrap="square">
            <a:spAutoFit/>
          </a:bodyPr>
          <a:lstStyle/>
          <a:p>
            <a:r>
              <a:rPr lang="en-US" b="1" dirty="0">
                <a:solidFill>
                  <a:srgbClr val="000000"/>
                </a:solidFill>
                <a:latin typeface="Arial" panose="020B0604020202020204" pitchFamily="34" charset="0"/>
              </a:rPr>
              <a:t>AI Response</a:t>
            </a:r>
          </a:p>
          <a:p>
            <a:r>
              <a:rPr lang="en-US" dirty="0"/>
              <a:t>Well, why did </a:t>
            </a:r>
            <a:r>
              <a:rPr lang="en-US" dirty="0">
                <a:highlight>
                  <a:srgbClr val="00FF00"/>
                </a:highlight>
              </a:rPr>
              <a:t>Ford take this step</a:t>
            </a:r>
            <a:r>
              <a:rPr lang="en-US" dirty="0"/>
              <a:t> now?</a:t>
            </a:r>
          </a:p>
        </p:txBody>
      </p:sp>
      <p:sp>
        <p:nvSpPr>
          <p:cNvPr id="7" name="TextBox 6">
            <a:extLst>
              <a:ext uri="{FF2B5EF4-FFF2-40B4-BE49-F238E27FC236}">
                <a16:creationId xmlns:a16="http://schemas.microsoft.com/office/drawing/2014/main" id="{5A2F87CD-64A3-FA48-8E7B-E2EE7AC32C83}"/>
              </a:ext>
            </a:extLst>
          </p:cNvPr>
          <p:cNvSpPr txBox="1"/>
          <p:nvPr/>
        </p:nvSpPr>
        <p:spPr>
          <a:xfrm>
            <a:off x="5486400" y="3196758"/>
            <a:ext cx="4545106" cy="1754326"/>
          </a:xfrm>
          <a:prstGeom prst="rect">
            <a:avLst/>
          </a:prstGeom>
          <a:noFill/>
        </p:spPr>
        <p:txBody>
          <a:bodyPr wrap="square">
            <a:spAutoFit/>
          </a:bodyPr>
          <a:lstStyle/>
          <a:p>
            <a:r>
              <a:rPr lang="en-US" b="1" dirty="0">
                <a:solidFill>
                  <a:srgbClr val="000000"/>
                </a:solidFill>
                <a:latin typeface="Arial" panose="020B0604020202020204" pitchFamily="34" charset="0"/>
              </a:rPr>
              <a:t>NPR Interviewer</a:t>
            </a:r>
          </a:p>
          <a:p>
            <a:r>
              <a:rPr lang="en-US" dirty="0"/>
              <a:t>The </a:t>
            </a:r>
            <a:r>
              <a:rPr lang="en-US" dirty="0">
                <a:highlight>
                  <a:srgbClr val="00FF00"/>
                </a:highlight>
              </a:rPr>
              <a:t>UAW</a:t>
            </a:r>
            <a:r>
              <a:rPr lang="en-US" dirty="0"/>
              <a:t> traditionally has been one of the biggest, most powerful labor unions in America. Is the union, because of </a:t>
            </a:r>
            <a:r>
              <a:rPr lang="en-US" dirty="0">
                <a:highlight>
                  <a:srgbClr val="00FF00"/>
                </a:highlight>
              </a:rPr>
              <a:t>Ford's</a:t>
            </a:r>
            <a:r>
              <a:rPr lang="en-US" dirty="0"/>
              <a:t> woes, being forced to take whatever the company offers?</a:t>
            </a:r>
          </a:p>
        </p:txBody>
      </p:sp>
      <p:sp>
        <p:nvSpPr>
          <p:cNvPr id="8" name="TextBox 7">
            <a:extLst>
              <a:ext uri="{FF2B5EF4-FFF2-40B4-BE49-F238E27FC236}">
                <a16:creationId xmlns:a16="http://schemas.microsoft.com/office/drawing/2014/main" id="{030BA336-8A51-2542-BD6C-9031F4347178}"/>
              </a:ext>
            </a:extLst>
          </p:cNvPr>
          <p:cNvSpPr txBox="1"/>
          <p:nvPr/>
        </p:nvSpPr>
        <p:spPr>
          <a:xfrm>
            <a:off x="0" y="6488668"/>
            <a:ext cx="4545106" cy="369332"/>
          </a:xfrm>
          <a:prstGeom prst="rect">
            <a:avLst/>
          </a:prstGeom>
          <a:noFill/>
        </p:spPr>
        <p:txBody>
          <a:bodyPr wrap="square">
            <a:spAutoFit/>
          </a:bodyPr>
          <a:lstStyle/>
          <a:p>
            <a:r>
              <a:rPr lang="en-US" b="1" dirty="0">
                <a:solidFill>
                  <a:srgbClr val="000000"/>
                </a:solidFill>
                <a:latin typeface="Arial" panose="020B0604020202020204" pitchFamily="34" charset="0"/>
              </a:rPr>
              <a:t>Legend: </a:t>
            </a:r>
            <a:r>
              <a:rPr lang="en-US" dirty="0">
                <a:highlight>
                  <a:srgbClr val="00FF00"/>
                </a:highlight>
              </a:rPr>
              <a:t>Concept overlap</a:t>
            </a:r>
            <a:endParaRPr lang="en-US" dirty="0"/>
          </a:p>
        </p:txBody>
      </p:sp>
    </p:spTree>
    <p:extLst>
      <p:ext uri="{BB962C8B-B14F-4D97-AF65-F5344CB8AC3E}">
        <p14:creationId xmlns:p14="http://schemas.microsoft.com/office/powerpoint/2010/main" val="342932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C903-B875-7B40-9864-DD87E5640595}"/>
              </a:ext>
            </a:extLst>
          </p:cNvPr>
          <p:cNvSpPr>
            <a:spLocks noGrp="1"/>
          </p:cNvSpPr>
          <p:nvPr>
            <p:ph type="title"/>
          </p:nvPr>
        </p:nvSpPr>
        <p:spPr/>
        <p:txBody>
          <a:bodyPr/>
          <a:lstStyle/>
          <a:p>
            <a:r>
              <a:rPr lang="en-US" dirty="0"/>
              <a:t>Sometimes it works great…</a:t>
            </a:r>
          </a:p>
        </p:txBody>
      </p:sp>
      <p:sp>
        <p:nvSpPr>
          <p:cNvPr id="3" name="Content Placeholder 2">
            <a:extLst>
              <a:ext uri="{FF2B5EF4-FFF2-40B4-BE49-F238E27FC236}">
                <a16:creationId xmlns:a16="http://schemas.microsoft.com/office/drawing/2014/main" id="{A3E41FB2-456A-EB4A-9402-55736AC3AA42}"/>
              </a:ext>
            </a:extLst>
          </p:cNvPr>
          <p:cNvSpPr>
            <a:spLocks noGrp="1"/>
          </p:cNvSpPr>
          <p:nvPr>
            <p:ph idx="1"/>
          </p:nvPr>
        </p:nvSpPr>
        <p:spPr>
          <a:xfrm>
            <a:off x="838200" y="1825625"/>
            <a:ext cx="11147612" cy="4351338"/>
          </a:xfrm>
        </p:spPr>
        <p:txBody>
          <a:bodyPr/>
          <a:lstStyle/>
          <a:p>
            <a:pPr marL="0" indent="0">
              <a:buNone/>
            </a:pPr>
            <a:r>
              <a:rPr lang="en-US" dirty="0">
                <a:solidFill>
                  <a:schemeClr val="bg1">
                    <a:lumMod val="50000"/>
                  </a:schemeClr>
                </a:solidFill>
              </a:rPr>
              <a:t>Welcome to the BART Interactive Interview AI!</a:t>
            </a:r>
          </a:p>
          <a:p>
            <a:pPr marL="0" indent="0">
              <a:buNone/>
            </a:pPr>
            <a:r>
              <a:rPr lang="en-US" dirty="0">
                <a:solidFill>
                  <a:schemeClr val="bg1">
                    <a:lumMod val="50000"/>
                  </a:schemeClr>
                </a:solidFill>
              </a:rPr>
              <a:t>Tell us an interesting story, or type 'END' to stop.</a:t>
            </a:r>
          </a:p>
          <a:p>
            <a:pPr marL="0" indent="0">
              <a:buNone/>
            </a:pPr>
            <a:r>
              <a:rPr lang="en-US" dirty="0">
                <a:solidFill>
                  <a:schemeClr val="bg1">
                    <a:lumMod val="50000"/>
                  </a:schemeClr>
                </a:solidFill>
              </a:rPr>
              <a:t>&gt; </a:t>
            </a:r>
            <a:r>
              <a:rPr lang="en-US" dirty="0"/>
              <a:t>I have a cat. His name is Jonathan. He is seven years old and has black fur.</a:t>
            </a:r>
          </a:p>
          <a:p>
            <a:pPr marL="0" indent="0">
              <a:buNone/>
            </a:pPr>
            <a:br>
              <a:rPr lang="en-US" dirty="0"/>
            </a:br>
            <a:r>
              <a:rPr lang="en-US" dirty="0">
                <a:solidFill>
                  <a:schemeClr val="bg1">
                    <a:lumMod val="50000"/>
                  </a:schemeClr>
                </a:solidFill>
              </a:rPr>
              <a:t>AI: </a:t>
            </a:r>
            <a:r>
              <a:rPr lang="en-US" b="1" dirty="0"/>
              <a:t>And how did you decide to adopt Jonathan?</a:t>
            </a:r>
          </a:p>
          <a:p>
            <a:pPr marL="0" indent="0">
              <a:buNone/>
            </a:pPr>
            <a:endParaRPr lang="en-US" dirty="0"/>
          </a:p>
        </p:txBody>
      </p:sp>
    </p:spTree>
    <p:extLst>
      <p:ext uri="{BB962C8B-B14F-4D97-AF65-F5344CB8AC3E}">
        <p14:creationId xmlns:p14="http://schemas.microsoft.com/office/powerpoint/2010/main" val="2589994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C903-B875-7B40-9864-DD87E5640595}"/>
              </a:ext>
            </a:extLst>
          </p:cNvPr>
          <p:cNvSpPr>
            <a:spLocks noGrp="1"/>
          </p:cNvSpPr>
          <p:nvPr>
            <p:ph type="title"/>
          </p:nvPr>
        </p:nvSpPr>
        <p:spPr/>
        <p:txBody>
          <a:bodyPr/>
          <a:lstStyle/>
          <a:p>
            <a:r>
              <a:rPr lang="en-US" dirty="0"/>
              <a:t>And sometimes it, well…</a:t>
            </a:r>
          </a:p>
        </p:txBody>
      </p:sp>
      <p:sp>
        <p:nvSpPr>
          <p:cNvPr id="3" name="Content Placeholder 2">
            <a:extLst>
              <a:ext uri="{FF2B5EF4-FFF2-40B4-BE49-F238E27FC236}">
                <a16:creationId xmlns:a16="http://schemas.microsoft.com/office/drawing/2014/main" id="{A3E41FB2-456A-EB4A-9402-55736AC3AA42}"/>
              </a:ext>
            </a:extLst>
          </p:cNvPr>
          <p:cNvSpPr>
            <a:spLocks noGrp="1"/>
          </p:cNvSpPr>
          <p:nvPr>
            <p:ph idx="1"/>
          </p:nvPr>
        </p:nvSpPr>
        <p:spPr>
          <a:xfrm>
            <a:off x="838200" y="1825625"/>
            <a:ext cx="11147612" cy="4351338"/>
          </a:xfrm>
        </p:spPr>
        <p:txBody>
          <a:bodyPr>
            <a:normAutofit/>
          </a:bodyPr>
          <a:lstStyle/>
          <a:p>
            <a:pPr marL="0" indent="0">
              <a:buNone/>
            </a:pPr>
            <a:r>
              <a:rPr lang="en-US" dirty="0">
                <a:solidFill>
                  <a:schemeClr val="bg1">
                    <a:lumMod val="50000"/>
                  </a:schemeClr>
                </a:solidFill>
              </a:rPr>
              <a:t>Welcome to the GPT-3 Interactive Interview AI!</a:t>
            </a:r>
          </a:p>
          <a:p>
            <a:pPr marL="0" indent="0">
              <a:buNone/>
            </a:pPr>
            <a:r>
              <a:rPr lang="en-US" dirty="0">
                <a:solidFill>
                  <a:schemeClr val="bg1">
                    <a:lumMod val="50000"/>
                  </a:schemeClr>
                </a:solidFill>
              </a:rPr>
              <a:t>Tell us an interesting story, or type 'END' to stop.</a:t>
            </a:r>
          </a:p>
          <a:p>
            <a:pPr marL="0" indent="0">
              <a:buNone/>
            </a:pPr>
            <a:r>
              <a:rPr lang="en-US" dirty="0">
                <a:solidFill>
                  <a:schemeClr val="bg1">
                    <a:lumMod val="50000"/>
                  </a:schemeClr>
                </a:solidFill>
              </a:rPr>
              <a:t>&gt; </a:t>
            </a:r>
            <a:r>
              <a:rPr lang="en-US" dirty="0"/>
              <a:t>Hello. My name is </a:t>
            </a:r>
            <a:r>
              <a:rPr lang="en-US" dirty="0" err="1"/>
              <a:t>Hyechan</a:t>
            </a:r>
            <a:r>
              <a:rPr lang="en-US" dirty="0"/>
              <a:t>. I'm a senior at Calvin University studying computer science.</a:t>
            </a:r>
          </a:p>
          <a:p>
            <a:pPr marL="0" indent="0">
              <a:buNone/>
            </a:pPr>
            <a:endParaRPr lang="en-US" dirty="0">
              <a:solidFill>
                <a:schemeClr val="bg1">
                  <a:lumMod val="50000"/>
                </a:schemeClr>
              </a:solidFill>
            </a:endParaRPr>
          </a:p>
          <a:p>
            <a:pPr marL="0" indent="0">
              <a:buNone/>
            </a:pPr>
            <a:r>
              <a:rPr lang="en-US" dirty="0">
                <a:solidFill>
                  <a:schemeClr val="bg1">
                    <a:lumMod val="50000"/>
                  </a:schemeClr>
                </a:solidFill>
              </a:rPr>
              <a:t>AI: </a:t>
            </a:r>
            <a:r>
              <a:rPr lang="en-US" b="1" dirty="0"/>
              <a:t>And how do you translate these skills in things like software testing, which you've mentioned, to the business world? Do you see your career path in either one?</a:t>
            </a:r>
          </a:p>
        </p:txBody>
      </p:sp>
    </p:spTree>
    <p:extLst>
      <p:ext uri="{BB962C8B-B14F-4D97-AF65-F5344CB8AC3E}">
        <p14:creationId xmlns:p14="http://schemas.microsoft.com/office/powerpoint/2010/main" val="309631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B896-05B6-6B41-B751-3E7A9EE87946}"/>
              </a:ext>
            </a:extLst>
          </p:cNvPr>
          <p:cNvSpPr>
            <a:spLocks noGrp="1"/>
          </p:cNvSpPr>
          <p:nvPr>
            <p:ph type="title"/>
          </p:nvPr>
        </p:nvSpPr>
        <p:spPr/>
        <p:txBody>
          <a:bodyPr/>
          <a:lstStyle/>
          <a:p>
            <a:r>
              <a:rPr lang="en-US" dirty="0"/>
              <a:t>“One-Word Story”</a:t>
            </a:r>
          </a:p>
        </p:txBody>
      </p:sp>
      <p:sp>
        <p:nvSpPr>
          <p:cNvPr id="3" name="Content Placeholder 2">
            <a:extLst>
              <a:ext uri="{FF2B5EF4-FFF2-40B4-BE49-F238E27FC236}">
                <a16:creationId xmlns:a16="http://schemas.microsoft.com/office/drawing/2014/main" id="{C1AAD9B5-7F8C-464F-941F-210698378905}"/>
              </a:ext>
            </a:extLst>
          </p:cNvPr>
          <p:cNvSpPr>
            <a:spLocks noGrp="1"/>
          </p:cNvSpPr>
          <p:nvPr>
            <p:ph idx="1"/>
          </p:nvPr>
        </p:nvSpPr>
        <p:spPr/>
        <p:txBody>
          <a:bodyPr/>
          <a:lstStyle/>
          <a:p>
            <a:r>
              <a:rPr lang="en-US" dirty="0"/>
              <a:t>Go around the room</a:t>
            </a:r>
          </a:p>
          <a:p>
            <a:r>
              <a:rPr lang="en-US" dirty="0"/>
              <a:t>Each person says one word (keep it moving)</a:t>
            </a:r>
          </a:p>
          <a:p>
            <a:r>
              <a:rPr lang="en-US" dirty="0"/>
              <a:t>Tell a coherent story.</a:t>
            </a:r>
          </a:p>
        </p:txBody>
      </p:sp>
    </p:spTree>
    <p:extLst>
      <p:ext uri="{BB962C8B-B14F-4D97-AF65-F5344CB8AC3E}">
        <p14:creationId xmlns:p14="http://schemas.microsoft.com/office/powerpoint/2010/main" val="268415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80C7-F7B0-8D4B-88CC-6A1CD59C342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126395AF-AA81-2448-8A6A-04235E45A535}"/>
              </a:ext>
            </a:extLst>
          </p:cNvPr>
          <p:cNvSpPr>
            <a:spLocks noGrp="1"/>
          </p:cNvSpPr>
          <p:nvPr>
            <p:ph idx="1"/>
          </p:nvPr>
        </p:nvSpPr>
        <p:spPr/>
        <p:txBody>
          <a:bodyPr>
            <a:normAutofit lnSpcReduction="10000"/>
          </a:bodyPr>
          <a:lstStyle/>
          <a:p>
            <a:r>
              <a:rPr lang="en-US" dirty="0"/>
              <a:t>Check Moodle grades</a:t>
            </a:r>
          </a:p>
          <a:p>
            <a:pPr lvl="1"/>
            <a:r>
              <a:rPr lang="en-US" dirty="0"/>
              <a:t>Did you forget to </a:t>
            </a:r>
            <a:r>
              <a:rPr lang="en-US" i="1" dirty="0"/>
              <a:t>reply</a:t>
            </a:r>
            <a:r>
              <a:rPr lang="en-US" dirty="0"/>
              <a:t> in a discussion?</a:t>
            </a:r>
          </a:p>
          <a:p>
            <a:pPr lvl="1"/>
            <a:r>
              <a:rPr lang="en-US" dirty="0"/>
              <a:t>Did you forget to turn in a Reflection?</a:t>
            </a:r>
          </a:p>
          <a:p>
            <a:r>
              <a:rPr lang="en-US" dirty="0"/>
              <a:t>Office Hours are here for you! E.g., </a:t>
            </a:r>
            <a:r>
              <a:rPr lang="en-US" b="1" dirty="0"/>
              <a:t>today 2pm</a:t>
            </a:r>
          </a:p>
          <a:p>
            <a:r>
              <a:rPr lang="en-US" dirty="0"/>
              <a:t>Don’t forget:</a:t>
            </a:r>
          </a:p>
          <a:p>
            <a:pPr lvl="1"/>
            <a:r>
              <a:rPr lang="en-US" dirty="0"/>
              <a:t>Discussion 7: Wednesday</a:t>
            </a:r>
          </a:p>
          <a:p>
            <a:pPr lvl="1"/>
            <a:r>
              <a:rPr lang="en-US" dirty="0"/>
              <a:t>Homework 7: Thursday</a:t>
            </a:r>
          </a:p>
          <a:p>
            <a:pPr lvl="1"/>
            <a:r>
              <a:rPr lang="en-US" dirty="0"/>
              <a:t>Preparation 8: </a:t>
            </a:r>
            <a:r>
              <a:rPr lang="en-US" i="1" dirty="0"/>
              <a:t>postponed to Wednesday</a:t>
            </a:r>
            <a:endParaRPr lang="en-US" dirty="0"/>
          </a:p>
          <a:p>
            <a:r>
              <a:rPr lang="en-US" dirty="0"/>
              <a:t>Projects: more details posted, milestone coming up!</a:t>
            </a:r>
          </a:p>
          <a:p>
            <a:r>
              <a:rPr lang="en-US" dirty="0"/>
              <a:t>Contributing to review materials</a:t>
            </a:r>
          </a:p>
        </p:txBody>
      </p:sp>
    </p:spTree>
    <p:extLst>
      <p:ext uri="{BB962C8B-B14F-4D97-AF65-F5344CB8AC3E}">
        <p14:creationId xmlns:p14="http://schemas.microsoft.com/office/powerpoint/2010/main" val="171812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F540-D5C2-B348-9A11-6A0C96951499}"/>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C8B47B15-4C0D-AD47-9A37-E1120C468119}"/>
              </a:ext>
            </a:extLst>
          </p:cNvPr>
          <p:cNvSpPr>
            <a:spLocks noGrp="1"/>
          </p:cNvSpPr>
          <p:nvPr>
            <p:ph idx="1"/>
          </p:nvPr>
        </p:nvSpPr>
        <p:spPr/>
        <p:txBody>
          <a:bodyPr/>
          <a:lstStyle/>
          <a:p>
            <a:r>
              <a:rPr lang="en-US" dirty="0"/>
              <a:t>Predictive text shapes our writing (my dissertation and current work)</a:t>
            </a:r>
          </a:p>
          <a:p>
            <a:r>
              <a:rPr lang="en-US" dirty="0"/>
              <a:t>Intro to Natural Language Processing</a:t>
            </a:r>
          </a:p>
        </p:txBody>
      </p:sp>
    </p:spTree>
    <p:extLst>
      <p:ext uri="{BB962C8B-B14F-4D97-AF65-F5344CB8AC3E}">
        <p14:creationId xmlns:p14="http://schemas.microsoft.com/office/powerpoint/2010/main" val="4251594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18010</TotalTime>
  <Words>3667</Words>
  <Application>Microsoft Macintosh PowerPoint</Application>
  <PresentationFormat>Widescreen</PresentationFormat>
  <Paragraphs>554</Paragraphs>
  <Slides>67</Slides>
  <Notes>19</Notes>
  <HiddenSlides>16</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Intro to Sequence Models and Natural Language Processing</vt:lpstr>
      <vt:lpstr>Across-the-row exercise</vt:lpstr>
      <vt:lpstr>A</vt:lpstr>
      <vt:lpstr>For</vt:lpstr>
      <vt:lpstr>Two</vt:lpstr>
      <vt:lpstr>PowerPoint Presentation</vt:lpstr>
      <vt:lpstr>“One-Word Story”</vt:lpstr>
      <vt:lpstr>Logistics</vt:lpstr>
      <vt:lpstr>Today</vt:lpstr>
      <vt:lpstr>PowerPoint Presentation</vt:lpstr>
      <vt:lpstr>PowerPoint Presentation</vt:lpstr>
      <vt:lpstr>PowerPoint Presentation</vt:lpstr>
      <vt:lpstr>PowerPoint Presentation</vt:lpstr>
      <vt:lpstr>Predictive Text Suggestions</vt:lpstr>
      <vt:lpstr>PowerPoint Presentation</vt:lpstr>
      <vt:lpstr>How might predictions shape us?</vt:lpstr>
      <vt:lpstr>Word Suggestions Discourage the Unexpected</vt:lpstr>
      <vt:lpstr>Predictive Text Suggests what’s Most Expected</vt:lpstr>
      <vt:lpstr>PowerPoint Presentation</vt:lpstr>
      <vt:lpstr>Study 1: Does writing conform to suggested words?</vt:lpstr>
      <vt:lpstr>Image Captioning Task</vt:lpstr>
      <vt:lpstr>Suggestion Generation System</vt:lpstr>
      <vt:lpstr>Study Design</vt:lpstr>
      <vt:lpstr>Results: Shorter Captions</vt:lpstr>
      <vt:lpstr>Predictability Measure</vt:lpstr>
      <vt:lpstr>Results: Fewer Unexpected Words</vt:lpstr>
      <vt:lpstr>PowerPoint Presentation</vt:lpstr>
      <vt:lpstr>Conjecture: two nudges</vt:lpstr>
      <vt:lpstr>Substitution Nudge</vt:lpstr>
      <vt:lpstr>Skip-Nudge</vt:lpstr>
      <vt:lpstr>Overall: Shorter Captions, Fewer Unexpected</vt:lpstr>
      <vt:lpstr>Suggestions may discourage thoughtfulness</vt:lpstr>
      <vt:lpstr>Study 2: Do positively-biased suggestions bias writing?</vt:lpstr>
      <vt:lpstr>Results: Positive-Slanted Suggestions ➔  Positive-Slanted Reviews</vt:lpstr>
      <vt:lpstr>Predictive text biases writers.</vt:lpstr>
      <vt:lpstr>This is all by design.</vt:lpstr>
      <vt:lpstr>What does the system do?</vt:lpstr>
      <vt:lpstr>Predict-the-next-word as classification</vt:lpstr>
      <vt:lpstr>What those computations look like</vt:lpstr>
      <vt:lpstr>This week: Natural Language Processing</vt:lpstr>
      <vt:lpstr>One architecture for everything?</vt:lpstr>
      <vt:lpstr>So we’ll switch materials</vt:lpstr>
      <vt:lpstr>Your job: do the HuggingFace course.</vt:lpstr>
      <vt:lpstr>Deep Neural Networks</vt:lpstr>
      <vt:lpstr>Transformer Architecture</vt:lpstr>
      <vt:lpstr>Self-Attention networks are powering an AI explosion</vt:lpstr>
      <vt:lpstr>Machine Learning is Multidisciplinary</vt:lpstr>
      <vt:lpstr>It’s By Design</vt:lpstr>
      <vt:lpstr>What might writers want from a system?</vt:lpstr>
      <vt:lpstr>Creation: Genesis 1</vt:lpstr>
      <vt:lpstr>Sin and Predictive Text</vt:lpstr>
      <vt:lpstr>Jesus</vt:lpstr>
      <vt:lpstr>“Let Your Kingdom Come”</vt:lpstr>
      <vt:lpstr>Goal: writer stays in control, system helps</vt:lpstr>
      <vt:lpstr>“Swords into plowshares” (Isaiah 2:3-5)</vt:lpstr>
      <vt:lpstr>Can Questions help writers with Drafting?</vt:lpstr>
      <vt:lpstr>Writers strongly preferred Questions</vt:lpstr>
      <vt:lpstr>Could writing feel more like conversation?</vt:lpstr>
      <vt:lpstr>Goal: writer stays in control, system helps</vt:lpstr>
      <vt:lpstr>Exploring alternative wordings is difficult</vt:lpstr>
      <vt:lpstr>System recommends high-quality diverse paraphrases</vt:lpstr>
      <vt:lpstr>Writer refines by semantic edits</vt:lpstr>
      <vt:lpstr>Approach: Paraphrase by round-trip translation</vt:lpstr>
      <vt:lpstr>AI Interviewer</vt:lpstr>
      <vt:lpstr>PowerPoint Presentation</vt:lpstr>
      <vt:lpstr>Sometimes it works great…</vt:lpstr>
      <vt:lpstr>And sometimes it,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 can Help Writers without Writing for Them</dc:title>
  <dc:creator>Kenneth Arnold</dc:creator>
  <cp:lastModifiedBy>Kenneth Arnold</cp:lastModifiedBy>
  <cp:revision>27</cp:revision>
  <cp:lastPrinted>2022-03-07T16:20:19Z</cp:lastPrinted>
  <dcterms:created xsi:type="dcterms:W3CDTF">2021-04-08T01:34:43Z</dcterms:created>
  <dcterms:modified xsi:type="dcterms:W3CDTF">2022-03-07T16:21:12Z</dcterms:modified>
</cp:coreProperties>
</file>